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1"/>
  </p:notesMasterIdLst>
  <p:sldIdLst>
    <p:sldId id="489" r:id="rId2"/>
    <p:sldId id="577" r:id="rId3"/>
    <p:sldId id="578" r:id="rId4"/>
    <p:sldId id="580" r:id="rId5"/>
    <p:sldId id="581" r:id="rId6"/>
    <p:sldId id="490" r:id="rId7"/>
    <p:sldId id="645" r:id="rId8"/>
    <p:sldId id="644" r:id="rId9"/>
    <p:sldId id="631" r:id="rId10"/>
    <p:sldId id="570" r:id="rId11"/>
    <p:sldId id="589" r:id="rId12"/>
    <p:sldId id="590" r:id="rId13"/>
    <p:sldId id="587" r:id="rId14"/>
    <p:sldId id="635" r:id="rId15"/>
    <p:sldId id="582" r:id="rId16"/>
    <p:sldId id="494" r:id="rId17"/>
    <p:sldId id="537" r:id="rId18"/>
    <p:sldId id="509" r:id="rId19"/>
    <p:sldId id="538" r:id="rId20"/>
    <p:sldId id="591" r:id="rId21"/>
    <p:sldId id="498" r:id="rId22"/>
    <p:sldId id="592" r:id="rId23"/>
    <p:sldId id="499" r:id="rId24"/>
    <p:sldId id="500" r:id="rId25"/>
    <p:sldId id="501" r:id="rId26"/>
    <p:sldId id="593" r:id="rId27"/>
    <p:sldId id="595" r:id="rId28"/>
    <p:sldId id="596" r:id="rId29"/>
    <p:sldId id="632" r:id="rId30"/>
    <p:sldId id="636" r:id="rId31"/>
    <p:sldId id="598" r:id="rId32"/>
    <p:sldId id="633" r:id="rId33"/>
    <p:sldId id="637" r:id="rId34"/>
    <p:sldId id="639" r:id="rId35"/>
    <p:sldId id="601" r:id="rId36"/>
    <p:sldId id="634" r:id="rId37"/>
    <p:sldId id="641" r:id="rId38"/>
    <p:sldId id="520" r:id="rId39"/>
    <p:sldId id="604" r:id="rId40"/>
    <p:sldId id="605" r:id="rId41"/>
    <p:sldId id="606" r:id="rId42"/>
    <p:sldId id="607" r:id="rId43"/>
    <p:sldId id="642" r:id="rId44"/>
    <p:sldId id="609" r:id="rId45"/>
    <p:sldId id="610" r:id="rId46"/>
    <p:sldId id="521" r:id="rId47"/>
    <p:sldId id="522" r:id="rId48"/>
    <p:sldId id="541" r:id="rId49"/>
    <p:sldId id="624" r:id="rId50"/>
    <p:sldId id="647" r:id="rId51"/>
    <p:sldId id="612" r:id="rId52"/>
    <p:sldId id="613" r:id="rId53"/>
    <p:sldId id="648" r:id="rId54"/>
    <p:sldId id="651" r:id="rId55"/>
    <p:sldId id="649" r:id="rId56"/>
    <p:sldId id="652" r:id="rId57"/>
    <p:sldId id="653" r:id="rId58"/>
    <p:sldId id="654" r:id="rId59"/>
    <p:sldId id="655" r:id="rId60"/>
    <p:sldId id="656" r:id="rId61"/>
    <p:sldId id="657" r:id="rId62"/>
    <p:sldId id="625" r:id="rId63"/>
    <p:sldId id="626" r:id="rId64"/>
    <p:sldId id="627" r:id="rId65"/>
    <p:sldId id="628" r:id="rId66"/>
    <p:sldId id="629" r:id="rId67"/>
    <p:sldId id="619" r:id="rId68"/>
    <p:sldId id="620" r:id="rId69"/>
    <p:sldId id="630" r:id="rId70"/>
    <p:sldId id="614" r:id="rId71"/>
    <p:sldId id="615" r:id="rId72"/>
    <p:sldId id="616" r:id="rId73"/>
    <p:sldId id="658" r:id="rId74"/>
    <p:sldId id="659" r:id="rId75"/>
    <p:sldId id="660" r:id="rId76"/>
    <p:sldId id="617" r:id="rId77"/>
    <p:sldId id="618" r:id="rId78"/>
    <p:sldId id="622" r:id="rId79"/>
    <p:sldId id="623" r:id="rId80"/>
  </p:sldIdLst>
  <p:sldSz cx="9144000" cy="6858000" type="screen4x3"/>
  <p:notesSz cx="6858000" cy="9144000"/>
  <p:defaultTextStyle>
    <a:defPPr>
      <a:defRPr lang="zh-CN"/>
    </a:defPPr>
    <a:lvl1pPr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AF24C"/>
    <a:srgbClr val="FF33CC"/>
    <a:srgbClr val="003A93"/>
    <a:srgbClr val="C7371F"/>
    <a:srgbClr val="C91DB0"/>
    <a:srgbClr val="006633"/>
    <a:srgbClr val="003300"/>
    <a:srgbClr val="07C5D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4" autoAdjust="0"/>
    <p:restoredTop sz="98358" autoAdjust="0"/>
  </p:normalViewPr>
  <p:slideViewPr>
    <p:cSldViewPr>
      <p:cViewPr varScale="1">
        <p:scale>
          <a:sx n="92" d="100"/>
          <a:sy n="92" d="100"/>
        </p:scale>
        <p:origin x="1092" y="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image" Target="../media/image71.wmf"/><Relationship Id="rId7" Type="http://schemas.openxmlformats.org/officeDocument/2006/relationships/image" Target="../media/image75.w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7.wmf"/><Relationship Id="rId4" Type="http://schemas.openxmlformats.org/officeDocument/2006/relationships/image" Target="../media/image7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38.wmf"/><Relationship Id="rId5" Type="http://schemas.openxmlformats.org/officeDocument/2006/relationships/image" Target="../media/image78.wmf"/><Relationship Id="rId4" Type="http://schemas.openxmlformats.org/officeDocument/2006/relationships/image" Target="../media/image7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38.wmf"/><Relationship Id="rId1" Type="http://schemas.openxmlformats.org/officeDocument/2006/relationships/image" Target="../media/image88.wmf"/><Relationship Id="rId5" Type="http://schemas.openxmlformats.org/officeDocument/2006/relationships/image" Target="../media/image91.wmf"/><Relationship Id="rId4" Type="http://schemas.openxmlformats.org/officeDocument/2006/relationships/image" Target="../media/image9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1.wmf"/><Relationship Id="rId4" Type="http://schemas.openxmlformats.org/officeDocument/2006/relationships/image" Target="../media/image9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4" Type="http://schemas.openxmlformats.org/officeDocument/2006/relationships/image" Target="../media/image101.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image" Target="../media/image105.wmf"/><Relationship Id="rId7" Type="http://schemas.openxmlformats.org/officeDocument/2006/relationships/image" Target="../media/image108.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3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4" Type="http://schemas.openxmlformats.org/officeDocument/2006/relationships/image" Target="../media/image113.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1.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 Id="rId5" Type="http://schemas.openxmlformats.org/officeDocument/2006/relationships/image" Target="../media/image131.wmf"/><Relationship Id="rId4" Type="http://schemas.openxmlformats.org/officeDocument/2006/relationships/image" Target="../media/image1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33.wmf"/><Relationship Id="rId7" Type="http://schemas.openxmlformats.org/officeDocument/2006/relationships/image" Target="../media/image136.wmf"/><Relationship Id="rId2" Type="http://schemas.openxmlformats.org/officeDocument/2006/relationships/image" Target="../media/image128.wmf"/><Relationship Id="rId1" Type="http://schemas.openxmlformats.org/officeDocument/2006/relationships/image" Target="../media/image132.wmf"/><Relationship Id="rId6" Type="http://schemas.openxmlformats.org/officeDocument/2006/relationships/image" Target="../media/image135.wmf"/><Relationship Id="rId5" Type="http://schemas.openxmlformats.org/officeDocument/2006/relationships/image" Target="../media/image129.wmf"/><Relationship Id="rId4" Type="http://schemas.openxmlformats.org/officeDocument/2006/relationships/image" Target="../media/image134.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5.wmf"/><Relationship Id="rId5" Type="http://schemas.openxmlformats.org/officeDocument/2006/relationships/image" Target="../media/image150.wmf"/><Relationship Id="rId4" Type="http://schemas.openxmlformats.org/officeDocument/2006/relationships/image" Target="../media/image149.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 Id="rId5" Type="http://schemas.openxmlformats.org/officeDocument/2006/relationships/image" Target="../media/image159.wmf"/><Relationship Id="rId4" Type="http://schemas.openxmlformats.org/officeDocument/2006/relationships/image" Target="../media/image158.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26.wmf"/><Relationship Id="rId7" Type="http://schemas.openxmlformats.org/officeDocument/2006/relationships/image" Target="../media/image30.wmf"/><Relationship Id="rId12" Type="http://schemas.openxmlformats.org/officeDocument/2006/relationships/image" Target="../media/image35.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11" Type="http://schemas.openxmlformats.org/officeDocument/2006/relationships/image" Target="../media/image34.wmf"/><Relationship Id="rId5" Type="http://schemas.openxmlformats.org/officeDocument/2006/relationships/image" Target="../media/image28.wmf"/><Relationship Id="rId10" Type="http://schemas.openxmlformats.org/officeDocument/2006/relationships/image" Target="../media/image33.wmf"/><Relationship Id="rId4" Type="http://schemas.openxmlformats.org/officeDocument/2006/relationships/image" Target="../media/image27.wmf"/><Relationship Id="rId9" Type="http://schemas.openxmlformats.org/officeDocument/2006/relationships/image" Target="../media/image32.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ea typeface="宋体" pitchFamily="2" charset="-122"/>
              </a:defRPr>
            </a:lvl1pPr>
          </a:lstStyle>
          <a:p>
            <a:pPr>
              <a:defRPr/>
            </a:pPr>
            <a:endParaRPr lang="en-US" altLang="zh-CN"/>
          </a:p>
        </p:txBody>
      </p:sp>
      <p:sp>
        <p:nvSpPr>
          <p:cNvPr id="358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215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58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ea typeface="宋体" pitchFamily="2" charset="-122"/>
              </a:defRPr>
            </a:lvl1pPr>
          </a:lstStyle>
          <a:p>
            <a:pPr>
              <a:defRPr/>
            </a:pPr>
            <a:endParaRPr lang="en-US" altLang="zh-CN"/>
          </a:p>
        </p:txBody>
      </p:sp>
      <p:sp>
        <p:nvSpPr>
          <p:cNvPr id="358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3E497876-2387-4C6B-B4A9-90CE24128686}" type="slidenum">
              <a:rPr lang="en-US" altLang="zh-CN"/>
              <a:pPr>
                <a:defRPr/>
              </a:pPr>
              <a:t>‹#›</a:t>
            </a:fld>
            <a:endParaRPr lang="en-US" altLang="zh-CN"/>
          </a:p>
        </p:txBody>
      </p:sp>
    </p:spTree>
    <p:extLst>
      <p:ext uri="{BB962C8B-B14F-4D97-AF65-F5344CB8AC3E}">
        <p14:creationId xmlns:p14="http://schemas.microsoft.com/office/powerpoint/2010/main" val="26688766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E497876-2387-4C6B-B4A9-90CE24128686}" type="slidenum">
              <a:rPr lang="en-US" altLang="zh-CN" smtClean="0"/>
              <a:pPr>
                <a:defRPr/>
              </a:pPr>
              <a:t>5</a:t>
            </a:fld>
            <a:endParaRPr lang="en-US" altLang="zh-CN"/>
          </a:p>
        </p:txBody>
      </p:sp>
    </p:spTree>
    <p:extLst>
      <p:ext uri="{BB962C8B-B14F-4D97-AF65-F5344CB8AC3E}">
        <p14:creationId xmlns:p14="http://schemas.microsoft.com/office/powerpoint/2010/main" val="3011420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view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861C58F-C823-4568-8398-2A66AD21A4DE}" type="slidenum">
              <a:rPr lang="en-US" altLang="zh-CN"/>
              <a:pPr>
                <a:defRPr/>
              </a:pPr>
              <a:t>‹#›</a:t>
            </a:fld>
            <a:endParaRPr lang="en-US" altLang="zh-CN"/>
          </a:p>
        </p:txBody>
      </p:sp>
    </p:spTree>
    <p:extLst>
      <p:ext uri="{BB962C8B-B14F-4D97-AF65-F5344CB8AC3E}">
        <p14:creationId xmlns:p14="http://schemas.microsoft.com/office/powerpoint/2010/main" val="3078878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9E614E8-A7F6-4D08-9BE8-A5CBC57BB69F}" type="slidenum">
              <a:rPr lang="en-US" altLang="zh-CN"/>
              <a:pPr>
                <a:defRPr/>
              </a:pPr>
              <a:t>‹#›</a:t>
            </a:fld>
            <a:endParaRPr lang="en-US" altLang="zh-CN"/>
          </a:p>
        </p:txBody>
      </p:sp>
    </p:spTree>
    <p:extLst>
      <p:ext uri="{BB962C8B-B14F-4D97-AF65-F5344CB8AC3E}">
        <p14:creationId xmlns:p14="http://schemas.microsoft.com/office/powerpoint/2010/main" val="16563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8BA0932-1827-4FA1-AA60-F10C5005D6CD}" type="slidenum">
              <a:rPr lang="en-US" altLang="zh-CN"/>
              <a:pPr>
                <a:defRPr/>
              </a:pPr>
              <a:t>‹#›</a:t>
            </a:fld>
            <a:endParaRPr lang="en-US" altLang="zh-CN"/>
          </a:p>
        </p:txBody>
      </p:sp>
    </p:spTree>
    <p:extLst>
      <p:ext uri="{BB962C8B-B14F-4D97-AF65-F5344CB8AC3E}">
        <p14:creationId xmlns:p14="http://schemas.microsoft.com/office/powerpoint/2010/main" val="2365846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9B2047C-0D02-4BCC-9DDA-D5FDDA93CD5E}" type="slidenum">
              <a:rPr lang="en-US" altLang="zh-CN"/>
              <a:pPr>
                <a:defRPr/>
              </a:pPr>
              <a:t>‹#›</a:t>
            </a:fld>
            <a:endParaRPr lang="en-US" altLang="zh-CN"/>
          </a:p>
        </p:txBody>
      </p:sp>
    </p:spTree>
    <p:extLst>
      <p:ext uri="{BB962C8B-B14F-4D97-AF65-F5344CB8AC3E}">
        <p14:creationId xmlns:p14="http://schemas.microsoft.com/office/powerpoint/2010/main" val="1498486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77870FE-A04A-48B0-8012-6DA40CA4422A}" type="slidenum">
              <a:rPr lang="en-US" altLang="zh-CN"/>
              <a:pPr>
                <a:defRPr/>
              </a:pPr>
              <a:t>‹#›</a:t>
            </a:fld>
            <a:endParaRPr lang="en-US" altLang="zh-CN"/>
          </a:p>
        </p:txBody>
      </p:sp>
    </p:spTree>
    <p:extLst>
      <p:ext uri="{BB962C8B-B14F-4D97-AF65-F5344CB8AC3E}">
        <p14:creationId xmlns:p14="http://schemas.microsoft.com/office/powerpoint/2010/main" val="2464856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9354050-FB61-4E13-9210-10503100BFBD}" type="slidenum">
              <a:rPr lang="en-US" altLang="zh-CN"/>
              <a:pPr>
                <a:defRPr/>
              </a:pPr>
              <a:t>‹#›</a:t>
            </a:fld>
            <a:endParaRPr lang="en-US" altLang="zh-CN"/>
          </a:p>
        </p:txBody>
      </p:sp>
    </p:spTree>
    <p:extLst>
      <p:ext uri="{BB962C8B-B14F-4D97-AF65-F5344CB8AC3E}">
        <p14:creationId xmlns:p14="http://schemas.microsoft.com/office/powerpoint/2010/main" val="1009900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BD56EB79-D653-4ED0-B82D-ED756466399F}" type="slidenum">
              <a:rPr lang="en-US" altLang="zh-CN"/>
              <a:pPr>
                <a:defRPr/>
              </a:pPr>
              <a:t>‹#›</a:t>
            </a:fld>
            <a:endParaRPr lang="en-US" altLang="zh-CN"/>
          </a:p>
        </p:txBody>
      </p:sp>
    </p:spTree>
    <p:extLst>
      <p:ext uri="{BB962C8B-B14F-4D97-AF65-F5344CB8AC3E}">
        <p14:creationId xmlns:p14="http://schemas.microsoft.com/office/powerpoint/2010/main" val="3204875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7C2C6D4-138C-43F0-846B-5431081E3A3C}" type="slidenum">
              <a:rPr lang="en-US" altLang="zh-CN"/>
              <a:pPr>
                <a:defRPr/>
              </a:pPr>
              <a:t>‹#›</a:t>
            </a:fld>
            <a:endParaRPr lang="en-US" altLang="zh-CN"/>
          </a:p>
        </p:txBody>
      </p:sp>
    </p:spTree>
    <p:extLst>
      <p:ext uri="{BB962C8B-B14F-4D97-AF65-F5344CB8AC3E}">
        <p14:creationId xmlns:p14="http://schemas.microsoft.com/office/powerpoint/2010/main" val="3847443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E6C5E7C0-B8DF-44BF-81C0-2969BC2CD8A6}" type="slidenum">
              <a:rPr lang="en-US" altLang="zh-CN"/>
              <a:pPr>
                <a:defRPr/>
              </a:pPr>
              <a:t>‹#›</a:t>
            </a:fld>
            <a:endParaRPr lang="en-US" altLang="zh-CN"/>
          </a:p>
        </p:txBody>
      </p:sp>
    </p:spTree>
    <p:extLst>
      <p:ext uri="{BB962C8B-B14F-4D97-AF65-F5344CB8AC3E}">
        <p14:creationId xmlns:p14="http://schemas.microsoft.com/office/powerpoint/2010/main" val="3746462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B948D3F-A3C7-4C76-BD32-E27FD3C88356}" type="slidenum">
              <a:rPr lang="en-US" altLang="zh-CN"/>
              <a:pPr>
                <a:defRPr/>
              </a:pPr>
              <a:t>‹#›</a:t>
            </a:fld>
            <a:endParaRPr lang="en-US" altLang="zh-CN"/>
          </a:p>
        </p:txBody>
      </p:sp>
    </p:spTree>
    <p:extLst>
      <p:ext uri="{BB962C8B-B14F-4D97-AF65-F5344CB8AC3E}">
        <p14:creationId xmlns:p14="http://schemas.microsoft.com/office/powerpoint/2010/main" val="1899687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564CE2B-AB7F-4CBF-89C4-1B897FC4DC65}" type="slidenum">
              <a:rPr lang="en-US" altLang="zh-CN"/>
              <a:pPr>
                <a:defRPr/>
              </a:pPr>
              <a:t>‹#›</a:t>
            </a:fld>
            <a:endParaRPr lang="en-US" altLang="zh-CN"/>
          </a:p>
        </p:txBody>
      </p:sp>
    </p:spTree>
    <p:extLst>
      <p:ext uri="{BB962C8B-B14F-4D97-AF65-F5344CB8AC3E}">
        <p14:creationId xmlns:p14="http://schemas.microsoft.com/office/powerpoint/2010/main" val="211105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19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0" sz="1400">
                <a:ea typeface="宋体" pitchFamily="2" charset="-122"/>
              </a:defRPr>
            </a:lvl1pPr>
          </a:lstStyle>
          <a:p>
            <a:pPr>
              <a:defRPr/>
            </a:pPr>
            <a:endParaRPr lang="en-US" altLang="zh-CN"/>
          </a:p>
        </p:txBody>
      </p:sp>
      <p:sp>
        <p:nvSpPr>
          <p:cNvPr id="819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ea typeface="宋体" pitchFamily="2" charset="-122"/>
              </a:defRPr>
            </a:lvl1pPr>
          </a:lstStyle>
          <a:p>
            <a:pPr>
              <a:defRPr/>
            </a:pPr>
            <a:endParaRPr lang="en-US" altLang="zh-CN"/>
          </a:p>
        </p:txBody>
      </p:sp>
      <p:sp>
        <p:nvSpPr>
          <p:cNvPr id="819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ea typeface="宋体" pitchFamily="2" charset="-122"/>
              </a:defRPr>
            </a:lvl1pPr>
          </a:lstStyle>
          <a:p>
            <a:pPr>
              <a:defRPr/>
            </a:pPr>
            <a:fld id="{95CE3DC4-489A-4475-A960-7BBAAD914D77}" type="slidenum">
              <a:rPr lang="en-US" altLang="zh-CN"/>
              <a:pPr>
                <a:defRPr/>
              </a:pPr>
              <a:t>‹#›</a:t>
            </a:fld>
            <a:endParaRPr lang="en-US" altLang="zh-CN"/>
          </a:p>
        </p:txBody>
      </p:sp>
      <p:pic>
        <p:nvPicPr>
          <p:cNvPr id="1031" name="Picture 7" descr="view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2362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nklogo"/>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0"/>
            <a:ext cx="14478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80"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3.jpg"/><Relationship Id="rId4" Type="http://schemas.openxmlformats.org/officeDocument/2006/relationships/image" Target="../media/image22.wmf"/></Relationships>
</file>

<file path=ppt/slides/_rels/slide12.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image" Target="../media/image28.wmf"/><Relationship Id="rId18" Type="http://schemas.openxmlformats.org/officeDocument/2006/relationships/oleObject" Target="../embeddings/oleObject15.bin"/><Relationship Id="rId26" Type="http://schemas.openxmlformats.org/officeDocument/2006/relationships/oleObject" Target="../embeddings/oleObject19.bin"/><Relationship Id="rId3" Type="http://schemas.openxmlformats.org/officeDocument/2006/relationships/oleObject" Target="../embeddings/oleObject6.bin"/><Relationship Id="rId21" Type="http://schemas.openxmlformats.org/officeDocument/2006/relationships/image" Target="../media/image31.wmf"/><Relationship Id="rId7" Type="http://schemas.openxmlformats.org/officeDocument/2006/relationships/oleObject" Target="../embeddings/oleObject8.bin"/><Relationship Id="rId12" Type="http://schemas.openxmlformats.org/officeDocument/2006/relationships/oleObject" Target="../embeddings/oleObject11.bin"/><Relationship Id="rId17" Type="http://schemas.openxmlformats.org/officeDocument/2006/relationships/image" Target="../media/image29.wmf"/><Relationship Id="rId25" Type="http://schemas.openxmlformats.org/officeDocument/2006/relationships/image" Target="../media/image33.wmf"/><Relationship Id="rId2" Type="http://schemas.openxmlformats.org/officeDocument/2006/relationships/slideLayout" Target="../slideLayouts/slideLayout2.xml"/><Relationship Id="rId16" Type="http://schemas.openxmlformats.org/officeDocument/2006/relationships/oleObject" Target="../embeddings/oleObject14.bin"/><Relationship Id="rId20" Type="http://schemas.openxmlformats.org/officeDocument/2006/relationships/oleObject" Target="../embeddings/oleObject16.bin"/><Relationship Id="rId29" Type="http://schemas.openxmlformats.org/officeDocument/2006/relationships/image" Target="../media/image35.wmf"/><Relationship Id="rId1" Type="http://schemas.openxmlformats.org/officeDocument/2006/relationships/vmlDrawing" Target="../drawings/vmlDrawing4.vml"/><Relationship Id="rId6" Type="http://schemas.openxmlformats.org/officeDocument/2006/relationships/image" Target="../media/image25.wmf"/><Relationship Id="rId11" Type="http://schemas.openxmlformats.org/officeDocument/2006/relationships/oleObject" Target="../embeddings/oleObject10.bin"/><Relationship Id="rId24" Type="http://schemas.openxmlformats.org/officeDocument/2006/relationships/oleObject" Target="../embeddings/oleObject18.bin"/><Relationship Id="rId32" Type="http://schemas.openxmlformats.org/officeDocument/2006/relationships/oleObject" Target="../embeddings/oleObject23.bin"/><Relationship Id="rId5" Type="http://schemas.openxmlformats.org/officeDocument/2006/relationships/oleObject" Target="../embeddings/oleObject7.bin"/><Relationship Id="rId15" Type="http://schemas.openxmlformats.org/officeDocument/2006/relationships/oleObject" Target="../embeddings/oleObject13.bin"/><Relationship Id="rId23" Type="http://schemas.openxmlformats.org/officeDocument/2006/relationships/image" Target="../media/image32.wmf"/><Relationship Id="rId28" Type="http://schemas.openxmlformats.org/officeDocument/2006/relationships/oleObject" Target="../embeddings/oleObject20.bin"/><Relationship Id="rId10" Type="http://schemas.openxmlformats.org/officeDocument/2006/relationships/image" Target="../media/image27.wmf"/><Relationship Id="rId19" Type="http://schemas.openxmlformats.org/officeDocument/2006/relationships/image" Target="../media/image30.wmf"/><Relationship Id="rId31" Type="http://schemas.openxmlformats.org/officeDocument/2006/relationships/oleObject" Target="../embeddings/oleObject22.bin"/><Relationship Id="rId4" Type="http://schemas.openxmlformats.org/officeDocument/2006/relationships/image" Target="../media/image24.wmf"/><Relationship Id="rId9" Type="http://schemas.openxmlformats.org/officeDocument/2006/relationships/oleObject" Target="../embeddings/oleObject9.bin"/><Relationship Id="rId14" Type="http://schemas.openxmlformats.org/officeDocument/2006/relationships/oleObject" Target="../embeddings/oleObject12.bin"/><Relationship Id="rId22" Type="http://schemas.openxmlformats.org/officeDocument/2006/relationships/oleObject" Target="../embeddings/oleObject17.bin"/><Relationship Id="rId27" Type="http://schemas.openxmlformats.org/officeDocument/2006/relationships/image" Target="../media/image34.wmf"/><Relationship Id="rId30" Type="http://schemas.openxmlformats.org/officeDocument/2006/relationships/oleObject" Target="../embeddings/oleObject21.bin"/></Relationships>
</file>

<file path=ppt/slides/_rels/slide13.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9.wmf"/><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6.wmf"/><Relationship Id="rId11" Type="http://schemas.openxmlformats.org/officeDocument/2006/relationships/image" Target="../media/image38.wmf"/><Relationship Id="rId5" Type="http://schemas.openxmlformats.org/officeDocument/2006/relationships/oleObject" Target="../embeddings/oleObject24.bin"/><Relationship Id="rId10" Type="http://schemas.openxmlformats.org/officeDocument/2006/relationships/oleObject" Target="../embeddings/oleObject26.bin"/><Relationship Id="rId4" Type="http://schemas.openxmlformats.org/officeDocument/2006/relationships/image" Target="../media/image40.wmf"/><Relationship Id="rId9" Type="http://schemas.openxmlformats.org/officeDocument/2006/relationships/image" Target="../media/image41.jpg"/></Relationships>
</file>

<file path=ppt/slides/_rels/slide14.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3.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28.bin"/><Relationship Id="rId5" Type="http://schemas.openxmlformats.org/officeDocument/2006/relationships/image" Target="../media/image42.wmf"/><Relationship Id="rId4" Type="http://schemas.openxmlformats.org/officeDocument/2006/relationships/oleObject" Target="../embeddings/oleObject27.bin"/></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45.wmf"/><Relationship Id="rId4" Type="http://schemas.openxmlformats.org/officeDocument/2006/relationships/oleObject" Target="../embeddings/oleObject29.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48.jpg"/><Relationship Id="rId4" Type="http://schemas.openxmlformats.org/officeDocument/2006/relationships/image" Target="../media/image47.wmf"/></Relationships>
</file>

<file path=ppt/slides/_rels/slide17.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50.wmf"/><Relationship Id="rId5" Type="http://schemas.openxmlformats.org/officeDocument/2006/relationships/oleObject" Target="../embeddings/oleObject32.bin"/><Relationship Id="rId4" Type="http://schemas.openxmlformats.org/officeDocument/2006/relationships/image" Target="../media/image49.wmf"/></Relationships>
</file>

<file path=ppt/slides/_rels/slide1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52.wmf"/></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53.wmf"/><Relationship Id="rId4" Type="http://schemas.openxmlformats.org/officeDocument/2006/relationships/oleObject" Target="../embeddings/oleObject35.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55.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57.png"/><Relationship Id="rId4" Type="http://schemas.openxmlformats.org/officeDocument/2006/relationships/image" Target="../media/image56.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59.wmf"/><Relationship Id="rId5" Type="http://schemas.openxmlformats.org/officeDocument/2006/relationships/oleObject" Target="../embeddings/oleObject39.bin"/><Relationship Id="rId4" Type="http://schemas.openxmlformats.org/officeDocument/2006/relationships/image" Target="../media/image58.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60.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slideLayout" Target="../slideLayouts/slideLayout7.xml"/><Relationship Id="rId4" Type="http://schemas.openxmlformats.org/officeDocument/2006/relationships/image" Target="../media/image63.wmf"/></Relationships>
</file>

<file path=ppt/slides/_rels/slide28.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tags" Target="../tags/tag32.xml"/><Relationship Id="rId3" Type="http://schemas.openxmlformats.org/officeDocument/2006/relationships/tags" Target="../tags/tag17.xml"/><Relationship Id="rId21" Type="http://schemas.openxmlformats.org/officeDocument/2006/relationships/slideLayout" Target="../slideLayouts/slideLayout7.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 Type="http://schemas.openxmlformats.org/officeDocument/2006/relationships/tags" Target="../tags/tag16.xml"/><Relationship Id="rId16" Type="http://schemas.openxmlformats.org/officeDocument/2006/relationships/tags" Target="../tags/tag30.xml"/><Relationship Id="rId20" Type="http://schemas.openxmlformats.org/officeDocument/2006/relationships/tags" Target="../tags/tag34.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24" Type="http://schemas.openxmlformats.org/officeDocument/2006/relationships/image" Target="../media/image18.tmp"/><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image" Target="../media/image66.wmf"/><Relationship Id="rId10" Type="http://schemas.openxmlformats.org/officeDocument/2006/relationships/tags" Target="../tags/tag24.xml"/><Relationship Id="rId19" Type="http://schemas.openxmlformats.org/officeDocument/2006/relationships/tags" Target="../tags/tag33.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image" Target="../media/image65.wmf"/></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oleObject" Target="../embeddings/oleObject42.bin"/><Relationship Id="rId26" Type="http://schemas.openxmlformats.org/officeDocument/2006/relationships/oleObject" Target="../embeddings/oleObject46.bin"/><Relationship Id="rId3" Type="http://schemas.openxmlformats.org/officeDocument/2006/relationships/tags" Target="../tags/tag36.xml"/><Relationship Id="rId21" Type="http://schemas.openxmlformats.org/officeDocument/2006/relationships/image" Target="../media/image71.wmf"/><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image" Target="../media/image69.wmf"/><Relationship Id="rId25" Type="http://schemas.openxmlformats.org/officeDocument/2006/relationships/image" Target="../media/image73.wmf"/><Relationship Id="rId2" Type="http://schemas.openxmlformats.org/officeDocument/2006/relationships/tags" Target="../tags/tag35.xml"/><Relationship Id="rId16" Type="http://schemas.openxmlformats.org/officeDocument/2006/relationships/oleObject" Target="../embeddings/oleObject41.bin"/><Relationship Id="rId20" Type="http://schemas.openxmlformats.org/officeDocument/2006/relationships/oleObject" Target="../embeddings/oleObject43.bin"/><Relationship Id="rId29" Type="http://schemas.openxmlformats.org/officeDocument/2006/relationships/image" Target="../media/image75.wmf"/><Relationship Id="rId1" Type="http://schemas.openxmlformats.org/officeDocument/2006/relationships/vmlDrawing" Target="../drawings/vmlDrawing16.v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oleObject" Target="../embeddings/oleObject45.bin"/><Relationship Id="rId32" Type="http://schemas.openxmlformats.org/officeDocument/2006/relationships/image" Target="../media/image18.tmp"/><Relationship Id="rId5" Type="http://schemas.openxmlformats.org/officeDocument/2006/relationships/tags" Target="../tags/tag38.xml"/><Relationship Id="rId15" Type="http://schemas.openxmlformats.org/officeDocument/2006/relationships/slideLayout" Target="../slideLayouts/slideLayout7.xml"/><Relationship Id="rId23" Type="http://schemas.openxmlformats.org/officeDocument/2006/relationships/image" Target="../media/image72.wmf"/><Relationship Id="rId28" Type="http://schemas.openxmlformats.org/officeDocument/2006/relationships/oleObject" Target="../embeddings/oleObject47.bin"/><Relationship Id="rId10" Type="http://schemas.openxmlformats.org/officeDocument/2006/relationships/tags" Target="../tags/tag43.xml"/><Relationship Id="rId19" Type="http://schemas.openxmlformats.org/officeDocument/2006/relationships/image" Target="../media/image70.wmf"/><Relationship Id="rId31" Type="http://schemas.openxmlformats.org/officeDocument/2006/relationships/image" Target="../media/image76.wmf"/><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oleObject" Target="../embeddings/oleObject44.bin"/><Relationship Id="rId27" Type="http://schemas.openxmlformats.org/officeDocument/2006/relationships/image" Target="../media/image74.wmf"/><Relationship Id="rId30" Type="http://schemas.openxmlformats.org/officeDocument/2006/relationships/oleObject" Target="../embeddings/oleObject48.bin"/></Relationships>
</file>

<file path=ppt/slides/_rels/slide33.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49.bin"/><Relationship Id="rId7" Type="http://schemas.openxmlformats.org/officeDocument/2006/relationships/oleObject" Target="../embeddings/oleObject51.bin"/><Relationship Id="rId12" Type="http://schemas.openxmlformats.org/officeDocument/2006/relationships/image" Target="../media/image77.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70.wmf"/><Relationship Id="rId11" Type="http://schemas.openxmlformats.org/officeDocument/2006/relationships/oleObject" Target="../embeddings/oleObject53.bin"/><Relationship Id="rId5" Type="http://schemas.openxmlformats.org/officeDocument/2006/relationships/oleObject" Target="../embeddings/oleObject50.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52.bin"/></Relationships>
</file>

<file path=ppt/slides/_rels/slide34.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78.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73.wmf"/><Relationship Id="rId11" Type="http://schemas.openxmlformats.org/officeDocument/2006/relationships/oleObject" Target="../embeddings/oleObject58.bin"/><Relationship Id="rId5" Type="http://schemas.openxmlformats.org/officeDocument/2006/relationships/oleObject" Target="../embeddings/oleObject55.bin"/><Relationship Id="rId10" Type="http://schemas.openxmlformats.org/officeDocument/2006/relationships/image" Target="../media/image75.wmf"/><Relationship Id="rId4" Type="http://schemas.openxmlformats.org/officeDocument/2006/relationships/image" Target="../media/image38.wmf"/><Relationship Id="rId9" Type="http://schemas.openxmlformats.org/officeDocument/2006/relationships/oleObject" Target="../embeddings/oleObject57.bin"/></Relationships>
</file>

<file path=ppt/slides/_rels/slide35.xml.rels><?xml version="1.0" encoding="UTF-8" standalone="yes"?>
<Relationships xmlns="http://schemas.openxmlformats.org/package/2006/relationships"><Relationship Id="rId3" Type="http://schemas.openxmlformats.org/officeDocument/2006/relationships/image" Target="../media/image81.wmf"/><Relationship Id="rId7" Type="http://schemas.openxmlformats.org/officeDocument/2006/relationships/image" Target="../media/image80.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60.bin"/><Relationship Id="rId5" Type="http://schemas.openxmlformats.org/officeDocument/2006/relationships/image" Target="../media/image79.wmf"/><Relationship Id="rId4" Type="http://schemas.openxmlformats.org/officeDocument/2006/relationships/oleObject" Target="../embeddings/oleObject59.bin"/></Relationships>
</file>

<file path=ppt/slides/_rels/slide36.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tags" Target="../tags/tag65.xml"/><Relationship Id="rId3" Type="http://schemas.openxmlformats.org/officeDocument/2006/relationships/tags" Target="../tags/tag50.xml"/><Relationship Id="rId21" Type="http://schemas.openxmlformats.org/officeDocument/2006/relationships/slideLayout" Target="../slideLayouts/slideLayout7.xml"/><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tags" Target="../tags/tag64.xml"/><Relationship Id="rId25" Type="http://schemas.openxmlformats.org/officeDocument/2006/relationships/image" Target="../media/image18.tmp"/><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tags" Target="../tags/tag67.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24" Type="http://schemas.openxmlformats.org/officeDocument/2006/relationships/image" Target="../media/image84.wmf"/><Relationship Id="rId5" Type="http://schemas.openxmlformats.org/officeDocument/2006/relationships/tags" Target="../tags/tag52.xml"/><Relationship Id="rId15" Type="http://schemas.openxmlformats.org/officeDocument/2006/relationships/tags" Target="../tags/tag62.xml"/><Relationship Id="rId23" Type="http://schemas.openxmlformats.org/officeDocument/2006/relationships/image" Target="../media/image83.wmf"/><Relationship Id="rId10" Type="http://schemas.openxmlformats.org/officeDocument/2006/relationships/tags" Target="../tags/tag57.xml"/><Relationship Id="rId19" Type="http://schemas.openxmlformats.org/officeDocument/2006/relationships/tags" Target="../tags/tag66.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 Id="rId22" Type="http://schemas.openxmlformats.org/officeDocument/2006/relationships/image" Target="../media/image82.wmf"/></Relationships>
</file>

<file path=ppt/slides/_rels/slide37.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slideLayout" Target="../slideLayouts/slideLayout7.xml"/><Relationship Id="rId4" Type="http://schemas.openxmlformats.org/officeDocument/2006/relationships/image" Target="../media/image84.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86.wmf"/><Relationship Id="rId5" Type="http://schemas.openxmlformats.org/officeDocument/2006/relationships/oleObject" Target="../embeddings/oleObject62.bin"/><Relationship Id="rId4" Type="http://schemas.openxmlformats.org/officeDocument/2006/relationships/image" Target="../media/image85.wmf"/></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91.wmf"/><Relationship Id="rId3" Type="http://schemas.openxmlformats.org/officeDocument/2006/relationships/oleObject" Target="../embeddings/oleObject64.bin"/><Relationship Id="rId7" Type="http://schemas.openxmlformats.org/officeDocument/2006/relationships/image" Target="../media/image38.wmf"/><Relationship Id="rId12"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65.bin"/><Relationship Id="rId11" Type="http://schemas.openxmlformats.org/officeDocument/2006/relationships/image" Target="../media/image90.wmf"/><Relationship Id="rId5" Type="http://schemas.openxmlformats.org/officeDocument/2006/relationships/image" Target="../media/image92.gif"/><Relationship Id="rId10" Type="http://schemas.openxmlformats.org/officeDocument/2006/relationships/oleObject" Target="../embeddings/oleObject67.bin"/><Relationship Id="rId4" Type="http://schemas.openxmlformats.org/officeDocument/2006/relationships/image" Target="../media/image88.wmf"/><Relationship Id="rId9" Type="http://schemas.openxmlformats.org/officeDocument/2006/relationships/image" Target="../media/image89.wmf"/></Relationships>
</file>

<file path=ppt/slides/_rels/slide41.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93.wmf"/><Relationship Id="rId5" Type="http://schemas.openxmlformats.org/officeDocument/2006/relationships/oleObject" Target="../embeddings/oleObject70.bin"/><Relationship Id="rId10" Type="http://schemas.openxmlformats.org/officeDocument/2006/relationships/image" Target="../media/image95.wmf"/><Relationship Id="rId4" Type="http://schemas.openxmlformats.org/officeDocument/2006/relationships/image" Target="../media/image91.wmf"/><Relationship Id="rId9" Type="http://schemas.openxmlformats.org/officeDocument/2006/relationships/oleObject" Target="../embeddings/oleObject72.bin"/></Relationships>
</file>

<file path=ppt/slides/_rels/slide42.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image" Target="../media/image102.png"/><Relationship Id="rId7" Type="http://schemas.openxmlformats.org/officeDocument/2006/relationships/image" Target="../media/image99.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74.bin"/><Relationship Id="rId11" Type="http://schemas.openxmlformats.org/officeDocument/2006/relationships/image" Target="../media/image101.wmf"/><Relationship Id="rId5" Type="http://schemas.openxmlformats.org/officeDocument/2006/relationships/image" Target="../media/image98.wmf"/><Relationship Id="rId10" Type="http://schemas.openxmlformats.org/officeDocument/2006/relationships/oleObject" Target="../embeddings/oleObject76.bin"/><Relationship Id="rId4" Type="http://schemas.openxmlformats.org/officeDocument/2006/relationships/oleObject" Target="../embeddings/oleObject73.bin"/><Relationship Id="rId9" Type="http://schemas.openxmlformats.org/officeDocument/2006/relationships/image" Target="../media/image100.wmf"/></Relationships>
</file>

<file path=ppt/slides/_rels/slide45.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82.bin"/><Relationship Id="rId18" Type="http://schemas.openxmlformats.org/officeDocument/2006/relationships/image" Target="../media/image109.wmf"/><Relationship Id="rId3" Type="http://schemas.openxmlformats.org/officeDocument/2006/relationships/oleObject" Target="../embeddings/oleObject77.bin"/><Relationship Id="rId7" Type="http://schemas.openxmlformats.org/officeDocument/2006/relationships/oleObject" Target="../embeddings/oleObject79.bin"/><Relationship Id="rId12" Type="http://schemas.openxmlformats.org/officeDocument/2006/relationships/image" Target="../media/image107.wmf"/><Relationship Id="rId17" Type="http://schemas.openxmlformats.org/officeDocument/2006/relationships/oleObject" Target="../embeddings/oleObject84.bin"/><Relationship Id="rId2" Type="http://schemas.openxmlformats.org/officeDocument/2006/relationships/slideLayout" Target="../slideLayouts/slideLayout2.xml"/><Relationship Id="rId16" Type="http://schemas.openxmlformats.org/officeDocument/2006/relationships/image" Target="../media/image108.wmf"/><Relationship Id="rId1" Type="http://schemas.openxmlformats.org/officeDocument/2006/relationships/vmlDrawing" Target="../drawings/vmlDrawing24.vml"/><Relationship Id="rId6" Type="http://schemas.openxmlformats.org/officeDocument/2006/relationships/image" Target="../media/image104.wmf"/><Relationship Id="rId11" Type="http://schemas.openxmlformats.org/officeDocument/2006/relationships/oleObject" Target="../embeddings/oleObject81.bin"/><Relationship Id="rId5" Type="http://schemas.openxmlformats.org/officeDocument/2006/relationships/oleObject" Target="../embeddings/oleObject78.bin"/><Relationship Id="rId15" Type="http://schemas.openxmlformats.org/officeDocument/2006/relationships/oleObject" Target="../embeddings/oleObject83.bin"/><Relationship Id="rId10" Type="http://schemas.openxmlformats.org/officeDocument/2006/relationships/image" Target="../media/image106.wmf"/><Relationship Id="rId4" Type="http://schemas.openxmlformats.org/officeDocument/2006/relationships/image" Target="../media/image103.wmf"/><Relationship Id="rId9" Type="http://schemas.openxmlformats.org/officeDocument/2006/relationships/oleObject" Target="../embeddings/oleObject80.bin"/><Relationship Id="rId14" Type="http://schemas.openxmlformats.org/officeDocument/2006/relationships/image" Target="../media/image38.wmf"/></Relationships>
</file>

<file path=ppt/slides/_rels/slide46.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oleObject" Target="../embeddings/oleObject85.bin"/><Relationship Id="rId7"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11.wmf"/><Relationship Id="rId5" Type="http://schemas.openxmlformats.org/officeDocument/2006/relationships/oleObject" Target="../embeddings/oleObject86.bin"/><Relationship Id="rId10" Type="http://schemas.openxmlformats.org/officeDocument/2006/relationships/image" Target="../media/image113.wmf"/><Relationship Id="rId4" Type="http://schemas.openxmlformats.org/officeDocument/2006/relationships/image" Target="../media/image110.wmf"/><Relationship Id="rId9" Type="http://schemas.openxmlformats.org/officeDocument/2006/relationships/oleObject" Target="../embeddings/oleObject88.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image" Target="../media/image117.wmf"/><Relationship Id="rId3" Type="http://schemas.openxmlformats.org/officeDocument/2006/relationships/oleObject" Target="../embeddings/oleObject89.bin"/><Relationship Id="rId7" Type="http://schemas.openxmlformats.org/officeDocument/2006/relationships/image" Target="../media/image114.wmf"/><Relationship Id="rId12" Type="http://schemas.openxmlformats.org/officeDocument/2006/relationships/oleObject" Target="../embeddings/oleObject93.bin"/><Relationship Id="rId17" Type="http://schemas.openxmlformats.org/officeDocument/2006/relationships/image" Target="../media/image118.wmf"/><Relationship Id="rId2" Type="http://schemas.openxmlformats.org/officeDocument/2006/relationships/slideLayout" Target="../slideLayouts/slideLayout2.xml"/><Relationship Id="rId16" Type="http://schemas.openxmlformats.org/officeDocument/2006/relationships/oleObject" Target="../embeddings/oleObject96.bin"/><Relationship Id="rId1" Type="http://schemas.openxmlformats.org/officeDocument/2006/relationships/vmlDrawing" Target="../drawings/vmlDrawing26.vml"/><Relationship Id="rId6" Type="http://schemas.openxmlformats.org/officeDocument/2006/relationships/oleObject" Target="../embeddings/oleObject90.bin"/><Relationship Id="rId11" Type="http://schemas.openxmlformats.org/officeDocument/2006/relationships/image" Target="../media/image116.wmf"/><Relationship Id="rId5" Type="http://schemas.openxmlformats.org/officeDocument/2006/relationships/image" Target="../media/image119.png"/><Relationship Id="rId15" Type="http://schemas.openxmlformats.org/officeDocument/2006/relationships/oleObject" Target="../embeddings/oleObject95.bin"/><Relationship Id="rId10" Type="http://schemas.openxmlformats.org/officeDocument/2006/relationships/oleObject" Target="../embeddings/oleObject92.bin"/><Relationship Id="rId4" Type="http://schemas.openxmlformats.org/officeDocument/2006/relationships/image" Target="../media/image111.wmf"/><Relationship Id="rId9" Type="http://schemas.openxmlformats.org/officeDocument/2006/relationships/image" Target="../media/image115.wmf"/><Relationship Id="rId14" Type="http://schemas.openxmlformats.org/officeDocument/2006/relationships/oleObject" Target="../embeddings/oleObject94.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20.wmf"/><Relationship Id="rId5" Type="http://schemas.openxmlformats.org/officeDocument/2006/relationships/oleObject" Target="../embeddings/oleObject98.bin"/><Relationship Id="rId4" Type="http://schemas.openxmlformats.org/officeDocument/2006/relationships/image" Target="../media/image111.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tags" Target="../tags/tag79.xml"/><Relationship Id="rId18" Type="http://schemas.openxmlformats.org/officeDocument/2006/relationships/image" Target="../media/image121.wmf"/><Relationship Id="rId3" Type="http://schemas.openxmlformats.org/officeDocument/2006/relationships/tags" Target="../tags/tag69.xml"/><Relationship Id="rId21" Type="http://schemas.openxmlformats.org/officeDocument/2006/relationships/oleObject" Target="../embeddings/oleObject101.bin"/><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oleObject" Target="../embeddings/oleObject99.bin"/><Relationship Id="rId2" Type="http://schemas.openxmlformats.org/officeDocument/2006/relationships/tags" Target="../tags/tag68.xml"/><Relationship Id="rId16" Type="http://schemas.openxmlformats.org/officeDocument/2006/relationships/image" Target="../media/image124.jpeg"/><Relationship Id="rId20" Type="http://schemas.openxmlformats.org/officeDocument/2006/relationships/image" Target="../media/image122.wmf"/><Relationship Id="rId1" Type="http://schemas.openxmlformats.org/officeDocument/2006/relationships/vmlDrawing" Target="../drawings/vmlDrawing28.v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5" Type="http://schemas.openxmlformats.org/officeDocument/2006/relationships/slideLayout" Target="../slideLayouts/slideLayout7.xml"/><Relationship Id="rId23" Type="http://schemas.openxmlformats.org/officeDocument/2006/relationships/image" Target="../media/image18.tmp"/><Relationship Id="rId10" Type="http://schemas.openxmlformats.org/officeDocument/2006/relationships/tags" Target="../tags/tag76.xml"/><Relationship Id="rId19" Type="http://schemas.openxmlformats.org/officeDocument/2006/relationships/oleObject" Target="../embeddings/oleObject100.bin"/><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tags" Target="../tags/tag80.xml"/><Relationship Id="rId22" Type="http://schemas.openxmlformats.org/officeDocument/2006/relationships/image" Target="../media/image123.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04.bin"/><Relationship Id="rId13" Type="http://schemas.openxmlformats.org/officeDocument/2006/relationships/image" Target="../media/image131.wmf"/><Relationship Id="rId3" Type="http://schemas.openxmlformats.org/officeDocument/2006/relationships/oleObject" Target="../embeddings/oleObject102.bin"/><Relationship Id="rId7" Type="http://schemas.openxmlformats.org/officeDocument/2006/relationships/image" Target="../media/image128.wmf"/><Relationship Id="rId12"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103.bin"/><Relationship Id="rId11" Type="http://schemas.openxmlformats.org/officeDocument/2006/relationships/image" Target="../media/image130.wmf"/><Relationship Id="rId5" Type="http://schemas.openxmlformats.org/officeDocument/2006/relationships/image" Target="../media/image119.png"/><Relationship Id="rId10" Type="http://schemas.openxmlformats.org/officeDocument/2006/relationships/oleObject" Target="../embeddings/oleObject105.bin"/><Relationship Id="rId4" Type="http://schemas.openxmlformats.org/officeDocument/2006/relationships/image" Target="../media/image127.wmf"/><Relationship Id="rId9" Type="http://schemas.openxmlformats.org/officeDocument/2006/relationships/image" Target="../media/image129.wmf"/></Relationships>
</file>

<file path=ppt/slides/_rels/slide54.xml.rels><?xml version="1.0" encoding="UTF-8" standalone="yes"?>
<Relationships xmlns="http://schemas.openxmlformats.org/package/2006/relationships"><Relationship Id="rId8" Type="http://schemas.openxmlformats.org/officeDocument/2006/relationships/image" Target="../media/image133.wmf"/><Relationship Id="rId13" Type="http://schemas.openxmlformats.org/officeDocument/2006/relationships/oleObject" Target="../embeddings/oleObject112.bin"/><Relationship Id="rId18" Type="http://schemas.openxmlformats.org/officeDocument/2006/relationships/image" Target="../media/image136.wmf"/><Relationship Id="rId3" Type="http://schemas.openxmlformats.org/officeDocument/2006/relationships/oleObject" Target="../embeddings/oleObject107.bin"/><Relationship Id="rId7" Type="http://schemas.openxmlformats.org/officeDocument/2006/relationships/oleObject" Target="../embeddings/oleObject109.bin"/><Relationship Id="rId12" Type="http://schemas.openxmlformats.org/officeDocument/2006/relationships/oleObject" Target="../embeddings/oleObject111.bin"/><Relationship Id="rId17" Type="http://schemas.openxmlformats.org/officeDocument/2006/relationships/oleObject" Target="../embeddings/oleObject114.bin"/><Relationship Id="rId2" Type="http://schemas.openxmlformats.org/officeDocument/2006/relationships/slideLayout" Target="../slideLayouts/slideLayout2.xml"/><Relationship Id="rId16" Type="http://schemas.openxmlformats.org/officeDocument/2006/relationships/image" Target="../media/image135.wmf"/><Relationship Id="rId1" Type="http://schemas.openxmlformats.org/officeDocument/2006/relationships/vmlDrawing" Target="../drawings/vmlDrawing30.vml"/><Relationship Id="rId6" Type="http://schemas.openxmlformats.org/officeDocument/2006/relationships/image" Target="../media/image128.wmf"/><Relationship Id="rId11" Type="http://schemas.openxmlformats.org/officeDocument/2006/relationships/image" Target="../media/image119.png"/><Relationship Id="rId5" Type="http://schemas.openxmlformats.org/officeDocument/2006/relationships/oleObject" Target="../embeddings/oleObject108.bin"/><Relationship Id="rId15" Type="http://schemas.openxmlformats.org/officeDocument/2006/relationships/oleObject" Target="../embeddings/oleObject113.bin"/><Relationship Id="rId10" Type="http://schemas.openxmlformats.org/officeDocument/2006/relationships/image" Target="../media/image134.wmf"/><Relationship Id="rId4" Type="http://schemas.openxmlformats.org/officeDocument/2006/relationships/image" Target="../media/image132.wmf"/><Relationship Id="rId9" Type="http://schemas.openxmlformats.org/officeDocument/2006/relationships/oleObject" Target="../embeddings/oleObject110.bin"/><Relationship Id="rId14" Type="http://schemas.openxmlformats.org/officeDocument/2006/relationships/image" Target="../media/image129.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38.wmf"/><Relationship Id="rId5" Type="http://schemas.openxmlformats.org/officeDocument/2006/relationships/oleObject" Target="../embeddings/oleObject116.bin"/><Relationship Id="rId4" Type="http://schemas.openxmlformats.org/officeDocument/2006/relationships/image" Target="../media/image137.wmf"/></Relationships>
</file>

<file path=ppt/slides/_rels/slide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19.bin"/><Relationship Id="rId3" Type="http://schemas.openxmlformats.org/officeDocument/2006/relationships/image" Target="../media/image139.gif"/><Relationship Id="rId7" Type="http://schemas.openxmlformats.org/officeDocument/2006/relationships/image" Target="../media/image142.w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118.bin"/><Relationship Id="rId5" Type="http://schemas.openxmlformats.org/officeDocument/2006/relationships/image" Target="../media/image141.wmf"/><Relationship Id="rId4" Type="http://schemas.openxmlformats.org/officeDocument/2006/relationships/oleObject" Target="../embeddings/oleObject117.bin"/><Relationship Id="rId9" Type="http://schemas.openxmlformats.org/officeDocument/2006/relationships/image" Target="../media/image143.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20.bin"/><Relationship Id="rId7" Type="http://schemas.openxmlformats.org/officeDocument/2006/relationships/image" Target="../media/image146.png"/><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45.wmf"/><Relationship Id="rId5" Type="http://schemas.openxmlformats.org/officeDocument/2006/relationships/oleObject" Target="../embeddings/oleObject121.bin"/><Relationship Id="rId4" Type="http://schemas.openxmlformats.org/officeDocument/2006/relationships/image" Target="../media/image144.wmf"/></Relationships>
</file>

<file path=ppt/slides/_rels/slide59.x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image" Target="../media/image150.wmf"/><Relationship Id="rId3" Type="http://schemas.openxmlformats.org/officeDocument/2006/relationships/oleObject" Target="../embeddings/oleObject122.bin"/><Relationship Id="rId7" Type="http://schemas.openxmlformats.org/officeDocument/2006/relationships/oleObject" Target="../embeddings/oleObject124.bin"/><Relationship Id="rId12" Type="http://schemas.openxmlformats.org/officeDocument/2006/relationships/oleObject" Target="../embeddings/oleObject126.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147.wmf"/><Relationship Id="rId11" Type="http://schemas.openxmlformats.org/officeDocument/2006/relationships/image" Target="../media/image151.png"/><Relationship Id="rId5" Type="http://schemas.openxmlformats.org/officeDocument/2006/relationships/oleObject" Target="../embeddings/oleObject123.bin"/><Relationship Id="rId10" Type="http://schemas.openxmlformats.org/officeDocument/2006/relationships/image" Target="../media/image149.wmf"/><Relationship Id="rId4" Type="http://schemas.openxmlformats.org/officeDocument/2006/relationships/image" Target="../media/image145.wmf"/><Relationship Id="rId9" Type="http://schemas.openxmlformats.org/officeDocument/2006/relationships/oleObject" Target="../embeddings/oleObject125.bin"/></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29.bin"/><Relationship Id="rId13" Type="http://schemas.openxmlformats.org/officeDocument/2006/relationships/image" Target="../media/image159.wmf"/><Relationship Id="rId3" Type="http://schemas.openxmlformats.org/officeDocument/2006/relationships/image" Target="../media/image160.png"/><Relationship Id="rId7" Type="http://schemas.openxmlformats.org/officeDocument/2006/relationships/image" Target="../media/image156.wmf"/><Relationship Id="rId12" Type="http://schemas.openxmlformats.org/officeDocument/2006/relationships/oleObject" Target="../embeddings/oleObject131.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128.bin"/><Relationship Id="rId11" Type="http://schemas.openxmlformats.org/officeDocument/2006/relationships/image" Target="../media/image158.wmf"/><Relationship Id="rId5" Type="http://schemas.openxmlformats.org/officeDocument/2006/relationships/image" Target="../media/image155.wmf"/><Relationship Id="rId10" Type="http://schemas.openxmlformats.org/officeDocument/2006/relationships/oleObject" Target="../embeddings/oleObject130.bin"/><Relationship Id="rId4" Type="http://schemas.openxmlformats.org/officeDocument/2006/relationships/oleObject" Target="../embeddings/oleObject127.bin"/><Relationship Id="rId9" Type="http://schemas.openxmlformats.org/officeDocument/2006/relationships/image" Target="../media/image157.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32.bin"/><Relationship Id="rId7" Type="http://schemas.openxmlformats.org/officeDocument/2006/relationships/image" Target="../media/image163.png"/><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162.wmf"/><Relationship Id="rId5" Type="http://schemas.openxmlformats.org/officeDocument/2006/relationships/oleObject" Target="../embeddings/oleObject133.bin"/><Relationship Id="rId4" Type="http://schemas.openxmlformats.org/officeDocument/2006/relationships/image" Target="../media/image161.wmf"/></Relationships>
</file>

<file path=ppt/slides/_rels/slide6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5.wmf"/><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oleObject" Target="../embeddings/oleObject135.bin"/><Relationship Id="rId5" Type="http://schemas.openxmlformats.org/officeDocument/2006/relationships/image" Target="../media/image164.wmf"/><Relationship Id="rId4" Type="http://schemas.openxmlformats.org/officeDocument/2006/relationships/oleObject" Target="../embeddings/oleObject134.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image" Target="../media/image166.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image" Target="../media/image167.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image" Target="../media/image15.wmf"/><Relationship Id="rId3" Type="http://schemas.openxmlformats.org/officeDocument/2006/relationships/tags" Target="../tags/tag2.xml"/><Relationship Id="rId21" Type="http://schemas.openxmlformats.org/officeDocument/2006/relationships/oleObject" Target="../embeddings/oleObject3.bin"/><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oleObject" Target="../embeddings/oleObject1.bin"/><Relationship Id="rId2" Type="http://schemas.openxmlformats.org/officeDocument/2006/relationships/tags" Target="../tags/tag1.xml"/><Relationship Id="rId16" Type="http://schemas.openxmlformats.org/officeDocument/2006/relationships/slideLayout" Target="../slideLayouts/slideLayout7.xml"/><Relationship Id="rId20" Type="http://schemas.openxmlformats.org/officeDocument/2006/relationships/image" Target="../media/image16.wmf"/><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tags" Target="../tags/tag10.xml"/><Relationship Id="rId5" Type="http://schemas.openxmlformats.org/officeDocument/2006/relationships/tags" Target="../tags/tag4.xml"/><Relationship Id="rId15" Type="http://schemas.openxmlformats.org/officeDocument/2006/relationships/tags" Target="../tags/tag14.xml"/><Relationship Id="rId23" Type="http://schemas.openxmlformats.org/officeDocument/2006/relationships/image" Target="../media/image18.tmp"/><Relationship Id="rId10" Type="http://schemas.openxmlformats.org/officeDocument/2006/relationships/tags" Target="../tags/tag9.xml"/><Relationship Id="rId19" Type="http://schemas.openxmlformats.org/officeDocument/2006/relationships/oleObject" Target="../embeddings/oleObject2.bin"/><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image" Target="../media/image17.wmf"/></Relationships>
</file>

<file path=ppt/slides/_rels/slide7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slideLayout" Target="../slideLayouts/slideLayout2.xml"/><Relationship Id="rId4" Type="http://schemas.openxmlformats.org/officeDocument/2006/relationships/image" Target="../media/image172.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40.vml"/><Relationship Id="rId5" Type="http://schemas.openxmlformats.org/officeDocument/2006/relationships/image" Target="../media/image174.png"/><Relationship Id="rId4" Type="http://schemas.openxmlformats.org/officeDocument/2006/relationships/image" Target="../media/image173.wmf"/></Relationships>
</file>

<file path=ppt/slides/_rels/slide7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image" Target="../media/image175.wmf"/><Relationship Id="rId4" Type="http://schemas.openxmlformats.org/officeDocument/2006/relationships/oleObject" Target="../embeddings/oleObject139.bin"/></Relationships>
</file>

<file path=ppt/slides/_rels/slide75.xml.rels><?xml version="1.0" encoding="UTF-8" standalone="yes"?>
<Relationships xmlns="http://schemas.openxmlformats.org/package/2006/relationships"><Relationship Id="rId8" Type="http://schemas.openxmlformats.org/officeDocument/2006/relationships/image" Target="../media/image179.wmf"/><Relationship Id="rId3" Type="http://schemas.openxmlformats.org/officeDocument/2006/relationships/oleObject" Target="../embeddings/oleObject140.bin"/><Relationship Id="rId7"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178.wmf"/><Relationship Id="rId5" Type="http://schemas.openxmlformats.org/officeDocument/2006/relationships/oleObject" Target="../embeddings/oleObject141.bin"/><Relationship Id="rId4" Type="http://schemas.openxmlformats.org/officeDocument/2006/relationships/image" Target="../media/image177.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slideLayout" Target="../slideLayouts/slideLayout2.xml"/><Relationship Id="rId5" Type="http://schemas.openxmlformats.org/officeDocument/2006/relationships/image" Target="../media/image185.wmf"/><Relationship Id="rId4" Type="http://schemas.openxmlformats.org/officeDocument/2006/relationships/image" Target="../media/image184.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43.bin"/><Relationship Id="rId7" Type="http://schemas.openxmlformats.org/officeDocument/2006/relationships/image" Target="../media/image188.w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187.wmf"/><Relationship Id="rId5" Type="http://schemas.openxmlformats.org/officeDocument/2006/relationships/oleObject" Target="../embeddings/oleObject144.bin"/><Relationship Id="rId4" Type="http://schemas.openxmlformats.org/officeDocument/2006/relationships/image" Target="../media/image186.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p:txBody>
          <a:bodyPr/>
          <a:lstStyle/>
          <a:p>
            <a:r>
              <a:rPr lang="zh-CN" altLang="en-US" sz="3600" dirty="0" smtClean="0"/>
              <a:t>第二章 </a:t>
            </a:r>
          </a:p>
        </p:txBody>
      </p:sp>
      <p:sp>
        <p:nvSpPr>
          <p:cNvPr id="3075" name="内容占位符 3"/>
          <p:cNvSpPr>
            <a:spLocks noGrp="1"/>
          </p:cNvSpPr>
          <p:nvPr>
            <p:ph idx="1"/>
          </p:nvPr>
        </p:nvSpPr>
        <p:spPr>
          <a:xfrm>
            <a:off x="827584" y="2614919"/>
            <a:ext cx="7772400" cy="3746500"/>
          </a:xfrm>
        </p:spPr>
        <p:txBody>
          <a:bodyPr/>
          <a:lstStyle/>
          <a:p>
            <a:pPr marL="0" indent="0" algn="ctr">
              <a:buFontTx/>
              <a:buNone/>
            </a:pPr>
            <a:r>
              <a:rPr lang="zh-CN" altLang="en-US" sz="4000" dirty="0" smtClean="0">
                <a:latin typeface="华文行楷" pitchFamily="2" charset="-122"/>
                <a:ea typeface="华文行楷" pitchFamily="2" charset="-122"/>
              </a:rPr>
              <a:t>质点动力学</a:t>
            </a:r>
          </a:p>
        </p:txBody>
      </p:sp>
      <p:sp>
        <p:nvSpPr>
          <p:cNvPr id="307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184310FC-9F70-4A05-B715-8634FBB0983D}" type="slidenum">
              <a:rPr kumimoji="0" lang="en-US" altLang="zh-CN" sz="1400" smtClean="0"/>
              <a:pPr eaLnBrk="1" hangingPunct="1"/>
              <a:t>1</a:t>
            </a:fld>
            <a:endParaRPr kumimoji="0" lang="en-US" altLang="zh-CN" sz="1400" smtClean="0"/>
          </a:p>
        </p:txBody>
      </p:sp>
      <p:sp>
        <p:nvSpPr>
          <p:cNvPr id="3" name="Rectangle 2"/>
          <p:cNvSpPr txBox="1">
            <a:spLocks noChangeArrowheads="1"/>
          </p:cNvSpPr>
          <p:nvPr/>
        </p:nvSpPr>
        <p:spPr bwMode="auto">
          <a:xfrm>
            <a:off x="2214563" y="4786313"/>
            <a:ext cx="4286250" cy="1071562"/>
          </a:xfrm>
          <a:prstGeom prst="rect">
            <a:avLst/>
          </a:prstGeom>
          <a:noFill/>
          <a:ln w="9525">
            <a:noFill/>
            <a:miter lim="800000"/>
            <a:headEnd/>
            <a:tailEnd/>
          </a:ln>
        </p:spPr>
        <p:txBody>
          <a:bodyPr anchor="ctr"/>
          <a:lstStyle/>
          <a:p>
            <a:pPr eaLnBrk="0" hangingPunct="0">
              <a:defRPr/>
            </a:pPr>
            <a:endParaRPr lang="zh-CN" altLang="en-US" sz="4000" b="1" kern="0" dirty="0">
              <a:solidFill>
                <a:srgbClr val="7030A0"/>
              </a:solidFill>
              <a:effectLst>
                <a:outerShdw blurRad="38100" dist="38100" dir="2700000" algn="tl">
                  <a:srgbClr val="000000">
                    <a:alpha val="43137"/>
                  </a:srgbClr>
                </a:outerShdw>
              </a:effectLst>
              <a:latin typeface="宋体" pitchFamily="2" charset="-122"/>
              <a:ea typeface="+mj-ea"/>
              <a:cs typeface="+mj-cs"/>
            </a:endParaRPr>
          </a:p>
        </p:txBody>
      </p:sp>
      <p:pic>
        <p:nvPicPr>
          <p:cNvPr id="2" name="图片 1"/>
          <p:cNvPicPr>
            <a:picLocks noChangeAspect="1"/>
          </p:cNvPicPr>
          <p:nvPr/>
        </p:nvPicPr>
        <p:blipFill>
          <a:blip r:embed="rId2"/>
          <a:stretch>
            <a:fillRect/>
          </a:stretch>
        </p:blipFill>
        <p:spPr>
          <a:xfrm>
            <a:off x="627352" y="3933473"/>
            <a:ext cx="3801000" cy="265035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77203"/>
            <a:ext cx="2915816" cy="2869996"/>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8970" y="3933473"/>
            <a:ext cx="3454544" cy="26000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advTm="13121"/>
    </mc:Choice>
    <mc:Fallback xmlns="">
      <p:transition spd="slow" advTm="1312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10</a:t>
            </a:fld>
            <a:endParaRPr lang="en-US" altLang="zh-CN"/>
          </a:p>
        </p:txBody>
      </p:sp>
      <p:sp>
        <p:nvSpPr>
          <p:cNvPr id="7" name="内容占位符 3"/>
          <p:cNvSpPr txBox="1">
            <a:spLocks/>
          </p:cNvSpPr>
          <p:nvPr/>
        </p:nvSpPr>
        <p:spPr>
          <a:xfrm>
            <a:off x="691634" y="2186836"/>
            <a:ext cx="7772400" cy="4667264"/>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buFontTx/>
              <a:buNone/>
            </a:pPr>
            <a:r>
              <a:rPr lang="zh-CN" altLang="en-US" sz="2400" kern="0" dirty="0" smtClean="0">
                <a:latin typeface="仿宋" panose="02010609060101010101" pitchFamily="49" charset="-122"/>
                <a:ea typeface="仿宋" panose="02010609060101010101" pitchFamily="49" charset="-122"/>
              </a:rPr>
              <a:t>一、力与加速度的关系：</a:t>
            </a:r>
            <a:endParaRPr lang="zh-CN" altLang="en-US" sz="2400" kern="0" dirty="0">
              <a:latin typeface="仿宋" panose="02010609060101010101" pitchFamily="49" charset="-122"/>
              <a:ea typeface="仿宋" panose="02010609060101010101" pitchFamily="49" charset="-122"/>
            </a:endParaRPr>
          </a:p>
        </p:txBody>
      </p:sp>
      <p:sp>
        <p:nvSpPr>
          <p:cNvPr id="8" name="矩形 7"/>
          <p:cNvSpPr/>
          <p:nvPr/>
        </p:nvSpPr>
        <p:spPr>
          <a:xfrm>
            <a:off x="885772" y="2778928"/>
            <a:ext cx="7572428" cy="3785652"/>
          </a:xfrm>
          <a:prstGeom prst="rect">
            <a:avLst/>
          </a:prstGeom>
        </p:spPr>
        <p:txBody>
          <a:bodyPr wrap="square">
            <a:spAutoFit/>
          </a:bodyPr>
          <a:lstStyle/>
          <a:p>
            <a:pPr algn="l">
              <a:defRPr/>
            </a:pPr>
            <a:r>
              <a:rPr lang="zh-CN" altLang="en-US" dirty="0" smtClean="0">
                <a:latin typeface="仿宋" panose="02010609060101010101" pitchFamily="49" charset="-122"/>
                <a:ea typeface="仿宋" panose="02010609060101010101" pitchFamily="49" charset="-122"/>
              </a:rPr>
              <a:t>力：几种定义：</a:t>
            </a:r>
            <a:endParaRPr lang="en-US" altLang="zh-CN" dirty="0" smtClean="0">
              <a:latin typeface="仿宋" panose="02010609060101010101" pitchFamily="49" charset="-122"/>
              <a:ea typeface="仿宋" panose="02010609060101010101" pitchFamily="49" charset="-122"/>
            </a:endParaRPr>
          </a:p>
          <a:p>
            <a:pPr lvl="1" algn="l">
              <a:defRPr/>
            </a:pPr>
            <a:r>
              <a:rPr lang="en-US" altLang="zh-CN" dirty="0" smtClean="0">
                <a:latin typeface="仿宋" panose="02010609060101010101" pitchFamily="49" charset="-122"/>
                <a:ea typeface="仿宋" panose="02010609060101010101" pitchFamily="49" charset="-122"/>
              </a:rPr>
              <a:t>1</a:t>
            </a:r>
            <a:r>
              <a:rPr lang="zh-CN" altLang="en-US" dirty="0" smtClean="0">
                <a:latin typeface="仿宋" panose="02010609060101010101" pitchFamily="49" charset="-122"/>
                <a:ea typeface="仿宋" panose="02010609060101010101" pitchFamily="49" charset="-122"/>
              </a:rPr>
              <a:t>、力是一个物体对另一个物体的作用；</a:t>
            </a:r>
            <a:endParaRPr lang="en-US" altLang="zh-CN" dirty="0" smtClean="0">
              <a:latin typeface="仿宋" panose="02010609060101010101" pitchFamily="49" charset="-122"/>
              <a:ea typeface="仿宋" panose="02010609060101010101" pitchFamily="49" charset="-122"/>
            </a:endParaRPr>
          </a:p>
          <a:p>
            <a:pPr lvl="1" algn="l">
              <a:defRPr/>
            </a:pPr>
            <a:r>
              <a:rPr lang="en-US" altLang="zh-CN" dirty="0" smtClean="0">
                <a:latin typeface="仿宋" panose="02010609060101010101" pitchFamily="49" charset="-122"/>
                <a:ea typeface="仿宋" panose="02010609060101010101" pitchFamily="49" charset="-122"/>
              </a:rPr>
              <a:t>2</a:t>
            </a:r>
            <a:r>
              <a:rPr lang="zh-CN" altLang="en-US" dirty="0" smtClean="0">
                <a:latin typeface="仿宋" panose="02010609060101010101" pitchFamily="49" charset="-122"/>
                <a:ea typeface="仿宋" panose="02010609060101010101" pitchFamily="49" charset="-122"/>
              </a:rPr>
              <a:t>、力是使物体获得加速度的原因；</a:t>
            </a:r>
            <a:endParaRPr lang="en-US" altLang="zh-CN" dirty="0" smtClean="0">
              <a:latin typeface="仿宋" panose="02010609060101010101" pitchFamily="49" charset="-122"/>
              <a:ea typeface="仿宋" panose="02010609060101010101" pitchFamily="49" charset="-122"/>
            </a:endParaRPr>
          </a:p>
          <a:p>
            <a:pPr lvl="1" algn="l">
              <a:defRPr/>
            </a:pPr>
            <a:r>
              <a:rPr lang="en-US" altLang="zh-CN" dirty="0" smtClean="0">
                <a:latin typeface="仿宋" panose="02010609060101010101" pitchFamily="49" charset="-122"/>
                <a:ea typeface="仿宋" panose="02010609060101010101" pitchFamily="49" charset="-122"/>
              </a:rPr>
              <a:t>3</a:t>
            </a:r>
            <a:r>
              <a:rPr lang="zh-CN" altLang="en-US" dirty="0" smtClean="0">
                <a:latin typeface="仿宋" panose="02010609060101010101" pitchFamily="49" charset="-122"/>
                <a:ea typeface="仿宋" panose="02010609060101010101" pitchFamily="49" charset="-122"/>
              </a:rPr>
              <a:t>、其他物体使某一物体的运动状态发生变化的作用，叫做其他物体施于该物体的作用力，简称力。</a:t>
            </a:r>
            <a:endParaRPr lang="en-US" altLang="zh-CN" dirty="0" smtClean="0">
              <a:latin typeface="仿宋" panose="02010609060101010101" pitchFamily="49" charset="-122"/>
              <a:ea typeface="仿宋" panose="02010609060101010101" pitchFamily="49" charset="-122"/>
            </a:endParaRPr>
          </a:p>
          <a:p>
            <a:pPr lvl="1">
              <a:defRPr/>
            </a:pPr>
            <a:endParaRPr lang="en-US" altLang="zh-CN" dirty="0" smtClean="0">
              <a:latin typeface="仿宋" panose="02010609060101010101" pitchFamily="49" charset="-122"/>
              <a:ea typeface="仿宋" panose="02010609060101010101" pitchFamily="49" charset="-122"/>
            </a:endParaRPr>
          </a:p>
          <a:p>
            <a:pPr lvl="1" algn="l">
              <a:defRPr/>
            </a:pPr>
            <a:r>
              <a:rPr lang="en-US" altLang="zh-CN"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实验证明：同一物体，加速度的大小与力的大小成正比，方向相同。</a:t>
            </a:r>
            <a:endParaRPr lang="en-US" altLang="zh-CN" dirty="0" smtClean="0">
              <a:latin typeface="仿宋" panose="02010609060101010101" pitchFamily="49" charset="-122"/>
              <a:ea typeface="仿宋" panose="02010609060101010101" pitchFamily="49" charset="-122"/>
            </a:endParaRPr>
          </a:p>
          <a:p>
            <a:pPr lvl="1" algn="l">
              <a:defRPr/>
            </a:pPr>
            <a:endParaRPr lang="en-US" altLang="zh-CN" dirty="0" smtClean="0">
              <a:latin typeface="仿宋" panose="02010609060101010101" pitchFamily="49" charset="-122"/>
              <a:ea typeface="仿宋" panose="02010609060101010101" pitchFamily="49" charset="-122"/>
            </a:endParaRPr>
          </a:p>
          <a:p>
            <a:pPr lvl="1" algn="l">
              <a:defRPr/>
            </a:pPr>
            <a:r>
              <a:rPr lang="en-US" altLang="zh-CN"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即</a:t>
            </a:r>
            <a:endParaRPr lang="zh-CN" altLang="en-US" dirty="0">
              <a:latin typeface="仿宋" panose="02010609060101010101" pitchFamily="49" charset="-122"/>
              <a:ea typeface="仿宋" panose="02010609060101010101" pitchFamily="49" charset="-122"/>
            </a:endParaRPr>
          </a:p>
        </p:txBody>
      </p:sp>
      <p:graphicFrame>
        <p:nvGraphicFramePr>
          <p:cNvPr id="9" name="Object 2"/>
          <p:cNvGraphicFramePr>
            <a:graphicFrameLocks noChangeAspect="1"/>
          </p:cNvGraphicFramePr>
          <p:nvPr>
            <p:extLst>
              <p:ext uri="{D42A27DB-BD31-4B8C-83A1-F6EECF244321}">
                <p14:modId xmlns:p14="http://schemas.microsoft.com/office/powerpoint/2010/main" val="2650273033"/>
              </p:ext>
            </p:extLst>
          </p:nvPr>
        </p:nvGraphicFramePr>
        <p:xfrm>
          <a:off x="2411760" y="6054993"/>
          <a:ext cx="984250" cy="509587"/>
        </p:xfrm>
        <a:graphic>
          <a:graphicData uri="http://schemas.openxmlformats.org/presentationml/2006/ole">
            <mc:AlternateContent xmlns:mc="http://schemas.openxmlformats.org/markup-compatibility/2006">
              <mc:Choice xmlns:v="urn:schemas-microsoft-com:vml" Requires="v">
                <p:oleObj spid="_x0000_s129296" name="公式" r:id="rId3" imgW="418918" imgH="215806" progId="Equation.3">
                  <p:embed/>
                </p:oleObj>
              </mc:Choice>
              <mc:Fallback>
                <p:oleObj name="公式" r:id="rId3" imgW="418918"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6054993"/>
                        <a:ext cx="984250" cy="509587"/>
                      </a:xfrm>
                      <a:prstGeom prst="rect">
                        <a:avLst/>
                      </a:prstGeom>
                      <a:solidFill>
                        <a:schemeClr val="bg1"/>
                      </a:solidFill>
                    </p:spPr>
                  </p:pic>
                </p:oleObj>
              </mc:Fallback>
            </mc:AlternateContent>
          </a:graphicData>
        </a:graphic>
      </p:graphicFrame>
      <p:sp>
        <p:nvSpPr>
          <p:cNvPr id="10" name="Text Box 9"/>
          <p:cNvSpPr txBox="1">
            <a:spLocks noChangeArrowheads="1"/>
          </p:cNvSpPr>
          <p:nvPr/>
        </p:nvSpPr>
        <p:spPr bwMode="auto">
          <a:xfrm>
            <a:off x="691634" y="476666"/>
            <a:ext cx="733107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50000"/>
              </a:lnSpc>
            </a:pPr>
            <a:r>
              <a:rPr lang="zh-CN" altLang="en-US" b="1" dirty="0" smtClean="0">
                <a:solidFill>
                  <a:srgbClr val="000000"/>
                </a:solidFill>
                <a:latin typeface="仿宋" panose="02010609060101010101" pitchFamily="49" charset="-122"/>
                <a:ea typeface="仿宋" panose="02010609060101010101" pitchFamily="49" charset="-122"/>
              </a:rPr>
              <a:t>牛顿第二定律</a:t>
            </a:r>
            <a:r>
              <a:rPr lang="zh-CN" altLang="en-US" dirty="0" smtClean="0">
                <a:solidFill>
                  <a:srgbClr val="000000"/>
                </a:solidFill>
                <a:latin typeface="仿宋" panose="02010609060101010101" pitchFamily="49" charset="-122"/>
                <a:ea typeface="仿宋" panose="02010609060101010101" pitchFamily="49" charset="-122"/>
              </a:rPr>
              <a:t>：</a:t>
            </a:r>
            <a:r>
              <a:rPr lang="en-US" altLang="zh-CN" dirty="0">
                <a:solidFill>
                  <a:srgbClr val="000000"/>
                </a:solidFill>
                <a:latin typeface="仿宋" panose="02010609060101010101" pitchFamily="49" charset="-122"/>
                <a:ea typeface="仿宋" panose="02010609060101010101" pitchFamily="49" charset="-122"/>
              </a:rPr>
              <a:t>	</a:t>
            </a:r>
            <a:endParaRPr lang="en-US" altLang="zh-CN" dirty="0" smtClean="0">
              <a:solidFill>
                <a:srgbClr val="000000"/>
              </a:solidFill>
              <a:latin typeface="仿宋" panose="02010609060101010101" pitchFamily="49" charset="-122"/>
              <a:ea typeface="仿宋" panose="02010609060101010101" pitchFamily="49" charset="-122"/>
            </a:endParaRPr>
          </a:p>
          <a:p>
            <a:pPr algn="l" eaLnBrk="1" hangingPunct="1">
              <a:lnSpc>
                <a:spcPct val="150000"/>
              </a:lnSpc>
            </a:pPr>
            <a:r>
              <a:rPr lang="zh-CN" altLang="en-US" dirty="0" smtClean="0">
                <a:solidFill>
                  <a:srgbClr val="000000"/>
                </a:solidFill>
                <a:latin typeface="仿宋" panose="02010609060101010101" pitchFamily="49" charset="-122"/>
                <a:ea typeface="仿宋" panose="02010609060101010101" pitchFamily="49" charset="-122"/>
              </a:rPr>
              <a:t>运动的改变与所加的动力成正比，并发生在所</a:t>
            </a:r>
            <a:r>
              <a:rPr lang="zh-CN" altLang="en-US" smtClean="0">
                <a:solidFill>
                  <a:srgbClr val="000000"/>
                </a:solidFill>
                <a:latin typeface="仿宋" panose="02010609060101010101" pitchFamily="49" charset="-122"/>
                <a:ea typeface="仿宋" panose="02010609060101010101" pitchFamily="49" charset="-122"/>
              </a:rPr>
              <a:t>加的力的</a:t>
            </a:r>
            <a:r>
              <a:rPr lang="zh-CN" altLang="en-US" dirty="0" smtClean="0">
                <a:solidFill>
                  <a:srgbClr val="000000"/>
                </a:solidFill>
                <a:latin typeface="仿宋" panose="02010609060101010101" pitchFamily="49" charset="-122"/>
                <a:ea typeface="仿宋" panose="02010609060101010101" pitchFamily="49" charset="-122"/>
              </a:rPr>
              <a:t>那个直线方向上。</a:t>
            </a:r>
            <a:endParaRPr lang="en-US" altLang="zh-CN" dirty="0" smtClean="0">
              <a:solidFill>
                <a:srgbClr val="00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232456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548680"/>
            <a:ext cx="7772400" cy="571504"/>
          </a:xfrm>
        </p:spPr>
        <p:txBody>
          <a:bodyPr/>
          <a:lstStyle/>
          <a:p>
            <a:pPr algn="l"/>
            <a:r>
              <a:rPr lang="zh-CN" altLang="en-US" sz="2400" dirty="0" smtClean="0"/>
              <a:t>二、</a:t>
            </a:r>
            <a:r>
              <a:rPr lang="zh-CN" altLang="en-US" sz="2400" dirty="0" smtClean="0">
                <a:latin typeface="仿宋" panose="02010609060101010101" pitchFamily="49" charset="-122"/>
                <a:ea typeface="仿宋" panose="02010609060101010101" pitchFamily="49" charset="-122"/>
              </a:rPr>
              <a:t>质量与加速度的关系</a:t>
            </a:r>
            <a:endParaRPr lang="zh-CN" altLang="en-US" sz="2400" dirty="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solidFill>
                  <a:srgbClr val="000000"/>
                </a:solidFill>
              </a:rPr>
              <a:pPr>
                <a:defRPr/>
              </a:pPr>
              <a:t>11</a:t>
            </a:fld>
            <a:endParaRPr lang="en-US" altLang="zh-CN">
              <a:solidFill>
                <a:srgbClr val="000000"/>
              </a:solidFill>
            </a:endParaRPr>
          </a:p>
        </p:txBody>
      </p:sp>
      <p:sp>
        <p:nvSpPr>
          <p:cNvPr id="5" name="内容占位符 2"/>
          <p:cNvSpPr txBox="1">
            <a:spLocks/>
          </p:cNvSpPr>
          <p:nvPr/>
        </p:nvSpPr>
        <p:spPr bwMode="auto">
          <a:xfrm>
            <a:off x="500034" y="1214422"/>
            <a:ext cx="7772400" cy="528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lgn="l" eaLnBrk="0" hangingPunct="0">
              <a:spcBef>
                <a:spcPct val="20000"/>
              </a:spcBef>
              <a:buFontTx/>
              <a:buChar char="•"/>
              <a:defRPr/>
            </a:pPr>
            <a:r>
              <a:rPr lang="zh-CN" altLang="en-US" kern="0" dirty="0" smtClean="0">
                <a:solidFill>
                  <a:srgbClr val="000000"/>
                </a:solidFill>
                <a:latin typeface="仿宋" panose="02010609060101010101" pitchFamily="49" charset="-122"/>
                <a:ea typeface="仿宋" panose="02010609060101010101" pitchFamily="49" charset="-122"/>
              </a:rPr>
              <a:t>同一物体，力与加速度的比值一定，不同物体这种比值不同。这种比值正好反映物体运动状态改变</a:t>
            </a:r>
            <a:r>
              <a:rPr lang="zh-CN" altLang="en-US" kern="0" dirty="0">
                <a:solidFill>
                  <a:srgbClr val="000000"/>
                </a:solidFill>
                <a:latin typeface="仿宋" panose="02010609060101010101" pitchFamily="49" charset="-122"/>
                <a:ea typeface="仿宋" panose="02010609060101010101" pitchFamily="49" charset="-122"/>
              </a:rPr>
              <a:t>的</a:t>
            </a:r>
            <a:r>
              <a:rPr lang="zh-CN" altLang="en-US" kern="0" dirty="0" smtClean="0">
                <a:solidFill>
                  <a:srgbClr val="000000"/>
                </a:solidFill>
                <a:latin typeface="仿宋" panose="02010609060101010101" pitchFamily="49" charset="-122"/>
                <a:ea typeface="仿宋" panose="02010609060101010101" pitchFamily="49" charset="-122"/>
              </a:rPr>
              <a:t>难易程度，即反映了</a:t>
            </a:r>
            <a:r>
              <a:rPr lang="zh-CN" altLang="en-US" b="1" kern="0" dirty="0" smtClean="0">
                <a:solidFill>
                  <a:srgbClr val="FF0000"/>
                </a:solidFill>
                <a:latin typeface="仿宋" panose="02010609060101010101" pitchFamily="49" charset="-122"/>
                <a:ea typeface="仿宋" panose="02010609060101010101" pitchFamily="49" charset="-122"/>
              </a:rPr>
              <a:t>惯性</a:t>
            </a:r>
            <a:r>
              <a:rPr lang="zh-CN" altLang="en-US" kern="0" dirty="0" smtClean="0">
                <a:solidFill>
                  <a:srgbClr val="000000"/>
                </a:solidFill>
                <a:latin typeface="仿宋" panose="02010609060101010101" pitchFamily="49" charset="-122"/>
                <a:ea typeface="仿宋" panose="02010609060101010101" pitchFamily="49" charset="-122"/>
              </a:rPr>
              <a:t>的大小。</a:t>
            </a:r>
            <a:endParaRPr lang="en-US" altLang="zh-CN" kern="0" dirty="0" smtClean="0">
              <a:solidFill>
                <a:srgbClr val="000000"/>
              </a:solidFill>
              <a:latin typeface="仿宋" panose="02010609060101010101" pitchFamily="49" charset="-122"/>
              <a:ea typeface="仿宋" panose="02010609060101010101" pitchFamily="49" charset="-122"/>
            </a:endParaRPr>
          </a:p>
          <a:p>
            <a:pPr marL="342900" indent="-342900" algn="l" eaLnBrk="0" hangingPunct="0">
              <a:spcBef>
                <a:spcPct val="20000"/>
              </a:spcBef>
              <a:buFontTx/>
              <a:buChar char="•"/>
              <a:defRPr/>
            </a:pPr>
            <a:endParaRPr lang="en-US" altLang="zh-CN" kern="0" dirty="0" smtClean="0">
              <a:solidFill>
                <a:srgbClr val="000000"/>
              </a:solidFill>
              <a:latin typeface="仿宋" panose="02010609060101010101" pitchFamily="49" charset="-122"/>
              <a:ea typeface="仿宋" panose="02010609060101010101" pitchFamily="49" charset="-122"/>
            </a:endParaRPr>
          </a:p>
          <a:p>
            <a:pPr marL="742950" lvl="1" indent="-285750" algn="l" eaLnBrk="0" hangingPunct="0">
              <a:spcBef>
                <a:spcPct val="20000"/>
              </a:spcBef>
              <a:buFont typeface="Wingdings" pitchFamily="2" charset="2"/>
              <a:buChar char="ü"/>
              <a:defRPr/>
            </a:pPr>
            <a:r>
              <a:rPr lang="zh-CN" altLang="en-US" kern="0" dirty="0" smtClean="0">
                <a:solidFill>
                  <a:srgbClr val="000000"/>
                </a:solidFill>
                <a:latin typeface="仿宋" panose="02010609060101010101" pitchFamily="49" charset="-122"/>
                <a:ea typeface="仿宋" panose="02010609060101010101" pitchFamily="49" charset="-122"/>
              </a:rPr>
              <a:t>为了描述惯性，引入质量的概念：</a:t>
            </a:r>
            <a:endParaRPr lang="en-US" altLang="zh-CN" kern="0" dirty="0" smtClean="0">
              <a:solidFill>
                <a:srgbClr val="000000"/>
              </a:solidFill>
              <a:latin typeface="仿宋" panose="02010609060101010101" pitchFamily="49" charset="-122"/>
              <a:ea typeface="仿宋" panose="02010609060101010101" pitchFamily="49" charset="-122"/>
            </a:endParaRPr>
          </a:p>
          <a:p>
            <a:pPr marL="342900" indent="-342900" algn="l" eaLnBrk="0" hangingPunct="0">
              <a:spcBef>
                <a:spcPct val="20000"/>
              </a:spcBef>
              <a:buFont typeface="Arial" panose="020B0604020202020204" pitchFamily="34" charset="0"/>
              <a:buChar char="•"/>
              <a:defRPr/>
            </a:pPr>
            <a:r>
              <a:rPr lang="zh-CN" altLang="en-US" kern="0" dirty="0" smtClean="0">
                <a:solidFill>
                  <a:srgbClr val="000000"/>
                </a:solidFill>
                <a:latin typeface="仿宋" panose="02010609060101010101" pitchFamily="49" charset="-122"/>
                <a:ea typeface="仿宋" panose="02010609060101010101" pitchFamily="49" charset="-122"/>
              </a:rPr>
              <a:t>质量：质量是物体惯性的量度。常用</a:t>
            </a:r>
            <a:r>
              <a:rPr lang="en-US" altLang="zh-CN" kern="0" dirty="0" smtClean="0">
                <a:solidFill>
                  <a:srgbClr val="000000"/>
                </a:solidFill>
                <a:latin typeface="仿宋" panose="02010609060101010101" pitchFamily="49" charset="-122"/>
                <a:ea typeface="仿宋" panose="02010609060101010101" pitchFamily="49" charset="-122"/>
              </a:rPr>
              <a:t>m</a:t>
            </a:r>
            <a:r>
              <a:rPr lang="zh-CN" altLang="en-US" kern="0" dirty="0" smtClean="0">
                <a:solidFill>
                  <a:srgbClr val="000000"/>
                </a:solidFill>
                <a:latin typeface="仿宋" panose="02010609060101010101" pitchFamily="49" charset="-122"/>
                <a:ea typeface="仿宋" panose="02010609060101010101" pitchFamily="49" charset="-122"/>
              </a:rPr>
              <a:t>表示。质量是物体具有物质的多少。单位：</a:t>
            </a:r>
            <a:r>
              <a:rPr lang="en-US" altLang="zh-CN" kern="0" dirty="0" smtClean="0">
                <a:solidFill>
                  <a:srgbClr val="000000"/>
                </a:solidFill>
                <a:latin typeface="仿宋" panose="02010609060101010101" pitchFamily="49" charset="-122"/>
                <a:ea typeface="仿宋" panose="02010609060101010101" pitchFamily="49" charset="-122"/>
              </a:rPr>
              <a:t>Kg</a:t>
            </a:r>
          </a:p>
          <a:p>
            <a:pPr marL="342900" indent="-342900" algn="l" eaLnBrk="0" hangingPunct="0">
              <a:spcBef>
                <a:spcPct val="20000"/>
              </a:spcBef>
              <a:buFontTx/>
              <a:buChar char="•"/>
              <a:defRPr/>
            </a:pPr>
            <a:r>
              <a:rPr lang="zh-CN" altLang="en-US" kern="0" dirty="0" smtClean="0">
                <a:solidFill>
                  <a:srgbClr val="000000"/>
                </a:solidFill>
                <a:latin typeface="仿宋" panose="02010609060101010101" pitchFamily="49" charset="-122"/>
                <a:ea typeface="仿宋" panose="02010609060101010101" pitchFamily="49" charset="-122"/>
              </a:rPr>
              <a:t>实验证明：</a:t>
            </a:r>
            <a:endParaRPr lang="en-US" altLang="zh-CN" kern="0" dirty="0" smtClean="0">
              <a:solidFill>
                <a:srgbClr val="000000"/>
              </a:solidFill>
              <a:latin typeface="仿宋" panose="02010609060101010101" pitchFamily="49" charset="-122"/>
              <a:ea typeface="仿宋" panose="02010609060101010101" pitchFamily="49" charset="-122"/>
            </a:endParaRPr>
          </a:p>
          <a:p>
            <a:pPr marL="800100" lvl="1" indent="-342900" algn="l" eaLnBrk="0" hangingPunct="0">
              <a:spcBef>
                <a:spcPct val="20000"/>
              </a:spcBef>
              <a:buFontTx/>
              <a:buChar char="•"/>
              <a:defRPr/>
            </a:pPr>
            <a:r>
              <a:rPr lang="zh-CN" altLang="en-US" kern="0" dirty="0" smtClean="0">
                <a:solidFill>
                  <a:srgbClr val="000000"/>
                </a:solidFill>
                <a:latin typeface="仿宋" panose="02010609060101010101" pitchFamily="49" charset="-122"/>
                <a:ea typeface="仿宋" panose="02010609060101010101" pitchFamily="49" charset="-122"/>
              </a:rPr>
              <a:t>同一作用力作用于不同质量的物体所获得加速度的大小与质量成反比。</a:t>
            </a:r>
          </a:p>
        </p:txBody>
      </p:sp>
      <p:graphicFrame>
        <p:nvGraphicFramePr>
          <p:cNvPr id="33794" name="Object 2"/>
          <p:cNvGraphicFramePr>
            <a:graphicFrameLocks noChangeAspect="1"/>
          </p:cNvGraphicFramePr>
          <p:nvPr>
            <p:extLst/>
          </p:nvPr>
        </p:nvGraphicFramePr>
        <p:xfrm>
          <a:off x="3563888" y="5445224"/>
          <a:ext cx="1014412" cy="785812"/>
        </p:xfrm>
        <a:graphic>
          <a:graphicData uri="http://schemas.openxmlformats.org/presentationml/2006/ole">
            <mc:AlternateContent xmlns:mc="http://schemas.openxmlformats.org/markup-compatibility/2006">
              <mc:Choice xmlns:v="urn:schemas-microsoft-com:vml" Requires="v">
                <p:oleObj spid="_x0000_s130317" name="公式" r:id="rId3" imgW="431613" imgH="393529" progId="Equation.3">
                  <p:embed/>
                </p:oleObj>
              </mc:Choice>
              <mc:Fallback>
                <p:oleObj name="公式" r:id="rId3" imgW="431613"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5445224"/>
                        <a:ext cx="1014412" cy="785812"/>
                      </a:xfrm>
                      <a:prstGeom prst="rect">
                        <a:avLst/>
                      </a:prstGeom>
                      <a:solidFill>
                        <a:schemeClr val="bg1"/>
                      </a:solidFill>
                    </p:spPr>
                  </p:pic>
                </p:oleObj>
              </mc:Fallback>
            </mc:AlternateContent>
          </a:graphicData>
        </a:graphic>
      </p:graphicFrame>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04704" y="5093746"/>
            <a:ext cx="1735460" cy="1735460"/>
          </a:xfrm>
          <a:prstGeom prst="rect">
            <a:avLst/>
          </a:prstGeom>
        </p:spPr>
      </p:pic>
    </p:spTree>
    <p:extLst>
      <p:ext uri="{BB962C8B-B14F-4D97-AF65-F5344CB8AC3E}">
        <p14:creationId xmlns:p14="http://schemas.microsoft.com/office/powerpoint/2010/main" val="3004608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a:xfrm>
            <a:off x="535600" y="559514"/>
            <a:ext cx="7772400" cy="895368"/>
          </a:xfrm>
        </p:spPr>
        <p:txBody>
          <a:bodyPr/>
          <a:lstStyle/>
          <a:p>
            <a:pPr algn="l"/>
            <a:r>
              <a:rPr lang="zh-CN" altLang="en-US" sz="2400" dirty="0" smtClean="0"/>
              <a:t>三、</a:t>
            </a:r>
            <a:r>
              <a:rPr lang="zh-CN" altLang="en-US" sz="2400" dirty="0" smtClean="0">
                <a:latin typeface="仿宋" panose="02010609060101010101" pitchFamily="49" charset="-122"/>
                <a:ea typeface="仿宋" panose="02010609060101010101" pitchFamily="49" charset="-122"/>
              </a:rPr>
              <a:t>力的独立作用原理</a:t>
            </a:r>
          </a:p>
        </p:txBody>
      </p:sp>
      <p:sp>
        <p:nvSpPr>
          <p:cNvPr id="3" name="内容占位符 2"/>
          <p:cNvSpPr>
            <a:spLocks noGrp="1"/>
          </p:cNvSpPr>
          <p:nvPr>
            <p:ph idx="1"/>
          </p:nvPr>
        </p:nvSpPr>
        <p:spPr>
          <a:xfrm>
            <a:off x="611188" y="1484312"/>
            <a:ext cx="7772400" cy="4680991"/>
          </a:xfrm>
        </p:spPr>
        <p:txBody>
          <a:bodyPr/>
          <a:lstStyle/>
          <a:p>
            <a:pPr>
              <a:defRPr/>
            </a:pPr>
            <a:r>
              <a:rPr lang="zh-CN" altLang="en-US" sz="2400" dirty="0" smtClean="0"/>
              <a:t>实验证明：</a:t>
            </a:r>
            <a:r>
              <a:rPr lang="en-US" altLang="zh-CN" sz="2400" dirty="0" smtClean="0"/>
              <a:t>n</a:t>
            </a:r>
            <a:r>
              <a:rPr lang="zh-CN" altLang="en-US" sz="2400" dirty="0" smtClean="0"/>
              <a:t>个力同时作用的效果等于它们单独作用效果的总和。</a:t>
            </a:r>
            <a:r>
              <a:rPr lang="en-US" altLang="zh-CN" sz="2400" dirty="0" smtClean="0"/>
              <a:t>——</a:t>
            </a:r>
            <a:r>
              <a:rPr lang="zh-CN" altLang="en-US" sz="2400" dirty="0" smtClean="0"/>
              <a:t>力的独立作用原理。</a:t>
            </a:r>
            <a:endParaRPr lang="en-US" altLang="zh-CN" sz="2400" dirty="0" smtClean="0"/>
          </a:p>
          <a:p>
            <a:pPr>
              <a:defRPr/>
            </a:pPr>
            <a:r>
              <a:rPr lang="zh-CN" altLang="en-US" sz="2400" dirty="0" smtClean="0"/>
              <a:t>有</a:t>
            </a:r>
            <a:endParaRPr lang="en-US" altLang="zh-CN" sz="2400" dirty="0" smtClean="0"/>
          </a:p>
          <a:p>
            <a:pPr>
              <a:defRPr/>
            </a:pPr>
            <a:endParaRPr lang="en-US" altLang="zh-CN" sz="2400" dirty="0" smtClean="0"/>
          </a:p>
          <a:p>
            <a:pPr>
              <a:defRPr/>
            </a:pPr>
            <a:endParaRPr lang="en-US" altLang="zh-CN" sz="2400" dirty="0" smtClean="0"/>
          </a:p>
          <a:p>
            <a:pPr>
              <a:defRPr/>
            </a:pPr>
            <a:endParaRPr lang="en-US" altLang="zh-CN" sz="2400" dirty="0"/>
          </a:p>
          <a:p>
            <a:pPr>
              <a:defRPr/>
            </a:pPr>
            <a:endParaRPr lang="en-US" altLang="zh-CN" sz="2400" dirty="0" smtClean="0"/>
          </a:p>
          <a:p>
            <a:pPr>
              <a:defRPr/>
            </a:pPr>
            <a:endParaRPr lang="en-US" altLang="zh-CN" sz="1000" dirty="0" smtClean="0"/>
          </a:p>
          <a:p>
            <a:pPr>
              <a:defRPr/>
            </a:pPr>
            <a:r>
              <a:rPr lang="zh-CN" altLang="en-US" sz="2400" dirty="0" smtClean="0"/>
              <a:t>合力：如</a:t>
            </a:r>
            <a:r>
              <a:rPr lang="en-US" altLang="zh-CN" sz="2400" dirty="0" smtClean="0"/>
              <a:t>n</a:t>
            </a:r>
            <a:r>
              <a:rPr lang="zh-CN" altLang="en-US" sz="2400" dirty="0" smtClean="0"/>
              <a:t>个力     同时作用在一个物体上，物体获得的加速度等于某一个力     单独作用时产生的加速度，则</a:t>
            </a:r>
            <a:endParaRPr lang="en-US" altLang="zh-CN" sz="2400" dirty="0" smtClean="0"/>
          </a:p>
          <a:p>
            <a:pPr>
              <a:buNone/>
              <a:defRPr/>
            </a:pPr>
            <a:r>
              <a:rPr lang="en-US" altLang="zh-CN" sz="2400" dirty="0" smtClean="0"/>
              <a:t>     </a:t>
            </a:r>
            <a:r>
              <a:rPr lang="zh-CN" altLang="en-US" sz="2400" dirty="0" smtClean="0"/>
              <a:t>叫做几个力      的合力。</a:t>
            </a:r>
            <a:endParaRPr lang="en-US" altLang="zh-CN" sz="2400" dirty="0" smtClean="0"/>
          </a:p>
          <a:p>
            <a:pPr>
              <a:buNone/>
              <a:defRPr/>
            </a:pPr>
            <a:r>
              <a:rPr lang="zh-CN" altLang="en-US" sz="2400" dirty="0" smtClean="0"/>
              <a:t>实验证明，     与</a:t>
            </a:r>
            <a:r>
              <a:rPr lang="en-US" altLang="zh-CN" sz="2400" dirty="0" smtClean="0"/>
              <a:t>      </a:t>
            </a:r>
            <a:r>
              <a:rPr lang="zh-CN" altLang="en-US" sz="2400" dirty="0" smtClean="0"/>
              <a:t>满足矢量合成规律。</a:t>
            </a:r>
            <a:r>
              <a:rPr lang="en-US" altLang="zh-CN" sz="2400" dirty="0" smtClean="0"/>
              <a:t> </a:t>
            </a:r>
            <a:endParaRPr lang="zh-CN" altLang="en-US" sz="2400" dirty="0"/>
          </a:p>
        </p:txBody>
      </p:sp>
      <p:sp>
        <p:nvSpPr>
          <p:cNvPr id="614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ED96BC24-A7CB-4447-ADBF-C2A461E0EE90}" type="slidenum">
              <a:rPr kumimoji="0" lang="en-US" altLang="zh-CN" sz="1400" smtClean="0">
                <a:solidFill>
                  <a:srgbClr val="000000"/>
                </a:solidFill>
              </a:rPr>
              <a:pPr eaLnBrk="1" hangingPunct="1"/>
              <a:t>12</a:t>
            </a:fld>
            <a:endParaRPr kumimoji="0" lang="en-US" altLang="zh-CN" sz="1400" dirty="0" smtClean="0">
              <a:solidFill>
                <a:srgbClr val="000000"/>
              </a:solidFill>
            </a:endParaRPr>
          </a:p>
        </p:txBody>
      </p:sp>
      <p:graphicFrame>
        <p:nvGraphicFramePr>
          <p:cNvPr id="22532" name="Object 4"/>
          <p:cNvGraphicFramePr>
            <a:graphicFrameLocks noChangeAspect="1"/>
          </p:cNvGraphicFramePr>
          <p:nvPr/>
        </p:nvGraphicFramePr>
        <p:xfrm>
          <a:off x="1357290" y="2357431"/>
          <a:ext cx="1162050" cy="500066"/>
        </p:xfrm>
        <a:graphic>
          <a:graphicData uri="http://schemas.openxmlformats.org/presentationml/2006/ole">
            <mc:AlternateContent xmlns:mc="http://schemas.openxmlformats.org/markup-compatibility/2006">
              <mc:Choice xmlns:v="urn:schemas-microsoft-com:vml" Requires="v">
                <p:oleObj spid="_x0000_s184008" name="公式" r:id="rId3" imgW="494870" imgH="253780" progId="Equation.3">
                  <p:embed/>
                </p:oleObj>
              </mc:Choice>
              <mc:Fallback>
                <p:oleObj name="公式" r:id="rId3" imgW="494870" imgH="2537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290" y="2357431"/>
                        <a:ext cx="1162050" cy="500066"/>
                      </a:xfrm>
                      <a:prstGeom prst="rect">
                        <a:avLst/>
                      </a:prstGeom>
                      <a:solidFill>
                        <a:schemeClr val="bg1"/>
                      </a:solidFill>
                    </p:spPr>
                  </p:pic>
                </p:oleObj>
              </mc:Fallback>
            </mc:AlternateContent>
          </a:graphicData>
        </a:graphic>
      </p:graphicFrame>
      <p:graphicFrame>
        <p:nvGraphicFramePr>
          <p:cNvPr id="22533" name="Object 5"/>
          <p:cNvGraphicFramePr>
            <a:graphicFrameLocks noChangeAspect="1"/>
          </p:cNvGraphicFramePr>
          <p:nvPr>
            <p:extLst>
              <p:ext uri="{D42A27DB-BD31-4B8C-83A1-F6EECF244321}">
                <p14:modId xmlns:p14="http://schemas.microsoft.com/office/powerpoint/2010/main" val="2004412397"/>
              </p:ext>
            </p:extLst>
          </p:nvPr>
        </p:nvGraphicFramePr>
        <p:xfrm>
          <a:off x="2786050" y="2357430"/>
          <a:ext cx="2055812" cy="525462"/>
        </p:xfrm>
        <a:graphic>
          <a:graphicData uri="http://schemas.openxmlformats.org/presentationml/2006/ole">
            <mc:AlternateContent xmlns:mc="http://schemas.openxmlformats.org/markup-compatibility/2006">
              <mc:Choice xmlns:v="urn:schemas-microsoft-com:vml" Requires="v">
                <p:oleObj spid="_x0000_s184009" name="Equation" r:id="rId5" imgW="875920" imgH="266584" progId="Equation.DSMT4">
                  <p:embed/>
                </p:oleObj>
              </mc:Choice>
              <mc:Fallback>
                <p:oleObj name="Equation" r:id="rId5" imgW="875920" imgH="26658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6050" y="2357430"/>
                        <a:ext cx="2055812" cy="525462"/>
                      </a:xfrm>
                      <a:prstGeom prst="rect">
                        <a:avLst/>
                      </a:prstGeom>
                      <a:solidFill>
                        <a:schemeClr val="bg1"/>
                      </a:solidFill>
                    </p:spPr>
                  </p:pic>
                </p:oleObj>
              </mc:Fallback>
            </mc:AlternateContent>
          </a:graphicData>
        </a:graphic>
      </p:graphicFrame>
      <p:graphicFrame>
        <p:nvGraphicFramePr>
          <p:cNvPr id="22534" name="Object 6"/>
          <p:cNvGraphicFramePr>
            <a:graphicFrameLocks noChangeAspect="1"/>
          </p:cNvGraphicFramePr>
          <p:nvPr>
            <p:extLst/>
          </p:nvPr>
        </p:nvGraphicFramePr>
        <p:xfrm>
          <a:off x="3000364" y="4657130"/>
          <a:ext cx="387350" cy="500062"/>
        </p:xfrm>
        <a:graphic>
          <a:graphicData uri="http://schemas.openxmlformats.org/presentationml/2006/ole">
            <mc:AlternateContent xmlns:mc="http://schemas.openxmlformats.org/markup-compatibility/2006">
              <mc:Choice xmlns:v="urn:schemas-microsoft-com:vml" Requires="v">
                <p:oleObj spid="_x0000_s184010" name="公式" r:id="rId7" imgW="164957" imgH="253780" progId="Equation.3">
                  <p:embed/>
                </p:oleObj>
              </mc:Choice>
              <mc:Fallback>
                <p:oleObj name="公式" r:id="rId7" imgW="164957" imgH="2537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364" y="4657130"/>
                        <a:ext cx="387350" cy="500062"/>
                      </a:xfrm>
                      <a:prstGeom prst="rect">
                        <a:avLst/>
                      </a:prstGeom>
                      <a:solidFill>
                        <a:schemeClr val="bg1"/>
                      </a:solidFill>
                    </p:spPr>
                  </p:pic>
                </p:oleObj>
              </mc:Fallback>
            </mc:AlternateContent>
          </a:graphicData>
        </a:graphic>
      </p:graphicFrame>
      <p:graphicFrame>
        <p:nvGraphicFramePr>
          <p:cNvPr id="22539" name="Object 11"/>
          <p:cNvGraphicFramePr>
            <a:graphicFrameLocks noChangeAspect="1"/>
          </p:cNvGraphicFramePr>
          <p:nvPr>
            <p:extLst/>
          </p:nvPr>
        </p:nvGraphicFramePr>
        <p:xfrm>
          <a:off x="3824610" y="5045174"/>
          <a:ext cx="387350" cy="400050"/>
        </p:xfrm>
        <a:graphic>
          <a:graphicData uri="http://schemas.openxmlformats.org/presentationml/2006/ole">
            <mc:AlternateContent xmlns:mc="http://schemas.openxmlformats.org/markup-compatibility/2006">
              <mc:Choice xmlns:v="urn:schemas-microsoft-com:vml" Requires="v">
                <p:oleObj spid="_x0000_s184011" name="公式" r:id="rId9" imgW="164957" imgH="203024" progId="Equation.3">
                  <p:embed/>
                </p:oleObj>
              </mc:Choice>
              <mc:Fallback>
                <p:oleObj name="公式" r:id="rId9" imgW="164957" imgH="2030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24610" y="5045174"/>
                        <a:ext cx="387350" cy="400050"/>
                      </a:xfrm>
                      <a:prstGeom prst="rect">
                        <a:avLst/>
                      </a:prstGeom>
                      <a:solidFill>
                        <a:schemeClr val="bg1"/>
                      </a:solidFill>
                    </p:spPr>
                  </p:pic>
                </p:oleObj>
              </mc:Fallback>
            </mc:AlternateContent>
          </a:graphicData>
        </a:graphic>
      </p:graphicFrame>
      <p:graphicFrame>
        <p:nvGraphicFramePr>
          <p:cNvPr id="22540" name="Object 12"/>
          <p:cNvGraphicFramePr>
            <a:graphicFrameLocks noChangeAspect="1"/>
          </p:cNvGraphicFramePr>
          <p:nvPr>
            <p:extLst/>
          </p:nvPr>
        </p:nvGraphicFramePr>
        <p:xfrm>
          <a:off x="8145090" y="5045174"/>
          <a:ext cx="387350" cy="400050"/>
        </p:xfrm>
        <a:graphic>
          <a:graphicData uri="http://schemas.openxmlformats.org/presentationml/2006/ole">
            <mc:AlternateContent xmlns:mc="http://schemas.openxmlformats.org/markup-compatibility/2006">
              <mc:Choice xmlns:v="urn:schemas-microsoft-com:vml" Requires="v">
                <p:oleObj spid="_x0000_s184012" name="公式" r:id="rId11" imgW="164957" imgH="203024" progId="Equation.3">
                  <p:embed/>
                </p:oleObj>
              </mc:Choice>
              <mc:Fallback>
                <p:oleObj name="公式" r:id="rId11" imgW="164957" imgH="2030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5090" y="5045174"/>
                        <a:ext cx="387350" cy="400050"/>
                      </a:xfrm>
                      <a:prstGeom prst="rect">
                        <a:avLst/>
                      </a:prstGeom>
                      <a:solidFill>
                        <a:schemeClr val="bg1"/>
                      </a:solidFill>
                    </p:spPr>
                  </p:pic>
                </p:oleObj>
              </mc:Fallback>
            </mc:AlternateContent>
          </a:graphicData>
        </a:graphic>
      </p:graphicFrame>
      <p:graphicFrame>
        <p:nvGraphicFramePr>
          <p:cNvPr id="22542" name="Object 14"/>
          <p:cNvGraphicFramePr>
            <a:graphicFrameLocks noChangeAspect="1"/>
          </p:cNvGraphicFramePr>
          <p:nvPr>
            <p:extLst/>
          </p:nvPr>
        </p:nvGraphicFramePr>
        <p:xfrm>
          <a:off x="2672482" y="5449217"/>
          <a:ext cx="387350" cy="500063"/>
        </p:xfrm>
        <a:graphic>
          <a:graphicData uri="http://schemas.openxmlformats.org/presentationml/2006/ole">
            <mc:AlternateContent xmlns:mc="http://schemas.openxmlformats.org/markup-compatibility/2006">
              <mc:Choice xmlns:v="urn:schemas-microsoft-com:vml" Requires="v">
                <p:oleObj spid="_x0000_s184013" name="公式" r:id="rId12" imgW="164957" imgH="253780" progId="Equation.3">
                  <p:embed/>
                </p:oleObj>
              </mc:Choice>
              <mc:Fallback>
                <p:oleObj name="公式" r:id="rId12" imgW="164957" imgH="2537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72482" y="5449217"/>
                        <a:ext cx="387350" cy="500063"/>
                      </a:xfrm>
                      <a:prstGeom prst="rect">
                        <a:avLst/>
                      </a:prstGeom>
                      <a:solidFill>
                        <a:schemeClr val="bg1"/>
                      </a:solidFill>
                    </p:spPr>
                  </p:pic>
                </p:oleObj>
              </mc:Fallback>
            </mc:AlternateContent>
          </a:graphicData>
        </a:graphic>
      </p:graphicFrame>
      <p:graphicFrame>
        <p:nvGraphicFramePr>
          <p:cNvPr id="22544" name="Object 16"/>
          <p:cNvGraphicFramePr>
            <a:graphicFrameLocks noChangeAspect="1"/>
          </p:cNvGraphicFramePr>
          <p:nvPr>
            <p:extLst/>
          </p:nvPr>
        </p:nvGraphicFramePr>
        <p:xfrm>
          <a:off x="2928926" y="5877272"/>
          <a:ext cx="387350" cy="500063"/>
        </p:xfrm>
        <a:graphic>
          <a:graphicData uri="http://schemas.openxmlformats.org/presentationml/2006/ole">
            <mc:AlternateContent xmlns:mc="http://schemas.openxmlformats.org/markup-compatibility/2006">
              <mc:Choice xmlns:v="urn:schemas-microsoft-com:vml" Requires="v">
                <p:oleObj spid="_x0000_s184014" name="公式" r:id="rId14" imgW="164957" imgH="253780" progId="Equation.3">
                  <p:embed/>
                </p:oleObj>
              </mc:Choice>
              <mc:Fallback>
                <p:oleObj name="公式" r:id="rId14" imgW="164957" imgH="2537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28926" y="5877272"/>
                        <a:ext cx="387350" cy="500063"/>
                      </a:xfrm>
                      <a:prstGeom prst="rect">
                        <a:avLst/>
                      </a:prstGeom>
                      <a:solidFill>
                        <a:schemeClr val="bg1"/>
                      </a:solidFill>
                    </p:spPr>
                  </p:pic>
                </p:oleObj>
              </mc:Fallback>
            </mc:AlternateContent>
          </a:graphicData>
        </a:graphic>
      </p:graphicFrame>
      <p:graphicFrame>
        <p:nvGraphicFramePr>
          <p:cNvPr id="22545" name="Object 17"/>
          <p:cNvGraphicFramePr>
            <a:graphicFrameLocks noChangeAspect="1"/>
          </p:cNvGraphicFramePr>
          <p:nvPr>
            <p:extLst>
              <p:ext uri="{D42A27DB-BD31-4B8C-83A1-F6EECF244321}">
                <p14:modId xmlns:p14="http://schemas.microsoft.com/office/powerpoint/2010/main" val="3007820917"/>
              </p:ext>
            </p:extLst>
          </p:nvPr>
        </p:nvGraphicFramePr>
        <p:xfrm>
          <a:off x="2214563" y="5902923"/>
          <a:ext cx="387350" cy="400050"/>
        </p:xfrm>
        <a:graphic>
          <a:graphicData uri="http://schemas.openxmlformats.org/presentationml/2006/ole">
            <mc:AlternateContent xmlns:mc="http://schemas.openxmlformats.org/markup-compatibility/2006">
              <mc:Choice xmlns:v="urn:schemas-microsoft-com:vml" Requires="v">
                <p:oleObj spid="_x0000_s184015" name="公式" r:id="rId15" imgW="164957" imgH="203024" progId="Equation.3">
                  <p:embed/>
                </p:oleObj>
              </mc:Choice>
              <mc:Fallback>
                <p:oleObj name="公式" r:id="rId15" imgW="164957" imgH="2030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4563" y="5902923"/>
                        <a:ext cx="387350" cy="400050"/>
                      </a:xfrm>
                      <a:prstGeom prst="rect">
                        <a:avLst/>
                      </a:prstGeom>
                      <a:solidFill>
                        <a:schemeClr val="bg1"/>
                      </a:solidFill>
                    </p:spPr>
                  </p:pic>
                </p:oleObj>
              </mc:Fallback>
            </mc:AlternateContent>
          </a:graphicData>
        </a:graphic>
      </p:graphicFrame>
      <p:sp>
        <p:nvSpPr>
          <p:cNvPr id="40" name="矩形 39"/>
          <p:cNvSpPr/>
          <p:nvPr/>
        </p:nvSpPr>
        <p:spPr bwMode="auto">
          <a:xfrm>
            <a:off x="3428992" y="3510131"/>
            <a:ext cx="642942" cy="50006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cxnSp>
        <p:nvCxnSpPr>
          <p:cNvPr id="41" name="直接连接符 40"/>
          <p:cNvCxnSpPr/>
          <p:nvPr/>
        </p:nvCxnSpPr>
        <p:spPr bwMode="auto">
          <a:xfrm>
            <a:off x="4071934" y="3795883"/>
            <a:ext cx="50006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直接连接符 41"/>
          <p:cNvCxnSpPr/>
          <p:nvPr/>
        </p:nvCxnSpPr>
        <p:spPr bwMode="auto">
          <a:xfrm>
            <a:off x="2571736" y="3795883"/>
            <a:ext cx="85725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直接连接符 45"/>
          <p:cNvCxnSpPr/>
          <p:nvPr/>
        </p:nvCxnSpPr>
        <p:spPr bwMode="auto">
          <a:xfrm>
            <a:off x="2643174" y="3295817"/>
            <a:ext cx="785818" cy="3571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直接连接符 47"/>
          <p:cNvCxnSpPr/>
          <p:nvPr/>
        </p:nvCxnSpPr>
        <p:spPr bwMode="auto">
          <a:xfrm flipV="1">
            <a:off x="2643174" y="3938759"/>
            <a:ext cx="785818" cy="214314"/>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49" name="Object 18"/>
          <p:cNvGraphicFramePr>
            <a:graphicFrameLocks noChangeAspect="1"/>
          </p:cNvGraphicFramePr>
          <p:nvPr>
            <p:extLst/>
          </p:nvPr>
        </p:nvGraphicFramePr>
        <p:xfrm>
          <a:off x="2214563" y="2902105"/>
          <a:ext cx="387350" cy="474662"/>
        </p:xfrm>
        <a:graphic>
          <a:graphicData uri="http://schemas.openxmlformats.org/presentationml/2006/ole">
            <mc:AlternateContent xmlns:mc="http://schemas.openxmlformats.org/markup-compatibility/2006">
              <mc:Choice xmlns:v="urn:schemas-microsoft-com:vml" Requires="v">
                <p:oleObj spid="_x0000_s184016" name="公式" r:id="rId16" imgW="164957" imgH="241091" progId="Equation.3">
                  <p:embed/>
                </p:oleObj>
              </mc:Choice>
              <mc:Fallback>
                <p:oleObj name="公式" r:id="rId16" imgW="164957" imgH="241091"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14563" y="2902105"/>
                        <a:ext cx="387350" cy="474662"/>
                      </a:xfrm>
                      <a:prstGeom prst="rect">
                        <a:avLst/>
                      </a:prstGeom>
                      <a:solidFill>
                        <a:schemeClr val="bg1"/>
                      </a:solidFill>
                    </p:spPr>
                  </p:pic>
                </p:oleObj>
              </mc:Fallback>
            </mc:AlternateContent>
          </a:graphicData>
        </a:graphic>
      </p:graphicFrame>
      <p:graphicFrame>
        <p:nvGraphicFramePr>
          <p:cNvPr id="55" name="Object 19"/>
          <p:cNvGraphicFramePr>
            <a:graphicFrameLocks noChangeAspect="1"/>
          </p:cNvGraphicFramePr>
          <p:nvPr>
            <p:extLst/>
          </p:nvPr>
        </p:nvGraphicFramePr>
        <p:xfrm>
          <a:off x="2057400" y="3472017"/>
          <a:ext cx="417513" cy="476250"/>
        </p:xfrm>
        <a:graphic>
          <a:graphicData uri="http://schemas.openxmlformats.org/presentationml/2006/ole">
            <mc:AlternateContent xmlns:mc="http://schemas.openxmlformats.org/markup-compatibility/2006">
              <mc:Choice xmlns:v="urn:schemas-microsoft-com:vml" Requires="v">
                <p:oleObj spid="_x0000_s184017" name="公式" r:id="rId18" imgW="177646" imgH="241091" progId="Equation.3">
                  <p:embed/>
                </p:oleObj>
              </mc:Choice>
              <mc:Fallback>
                <p:oleObj name="公式" r:id="rId18" imgW="177646" imgH="241091"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57400" y="3472017"/>
                        <a:ext cx="417513" cy="476250"/>
                      </a:xfrm>
                      <a:prstGeom prst="rect">
                        <a:avLst/>
                      </a:prstGeom>
                      <a:solidFill>
                        <a:schemeClr val="bg1"/>
                      </a:solidFill>
                    </p:spPr>
                  </p:pic>
                </p:oleObj>
              </mc:Fallback>
            </mc:AlternateContent>
          </a:graphicData>
        </a:graphic>
      </p:graphicFrame>
      <p:graphicFrame>
        <p:nvGraphicFramePr>
          <p:cNvPr id="56" name="Object 20"/>
          <p:cNvGraphicFramePr>
            <a:graphicFrameLocks noChangeAspect="1"/>
          </p:cNvGraphicFramePr>
          <p:nvPr>
            <p:extLst/>
          </p:nvPr>
        </p:nvGraphicFramePr>
        <p:xfrm>
          <a:off x="2114550" y="3960967"/>
          <a:ext cx="446088" cy="500063"/>
        </p:xfrm>
        <a:graphic>
          <a:graphicData uri="http://schemas.openxmlformats.org/presentationml/2006/ole">
            <mc:AlternateContent xmlns:mc="http://schemas.openxmlformats.org/markup-compatibility/2006">
              <mc:Choice xmlns:v="urn:schemas-microsoft-com:vml" Requires="v">
                <p:oleObj spid="_x0000_s184018" name="公式" r:id="rId20" imgW="190417" imgH="253890" progId="Equation.3">
                  <p:embed/>
                </p:oleObj>
              </mc:Choice>
              <mc:Fallback>
                <p:oleObj name="公式" r:id="rId20" imgW="190417" imgH="25389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14550" y="3960967"/>
                        <a:ext cx="446088" cy="500063"/>
                      </a:xfrm>
                      <a:prstGeom prst="rect">
                        <a:avLst/>
                      </a:prstGeom>
                      <a:solidFill>
                        <a:schemeClr val="bg1"/>
                      </a:solidFill>
                    </p:spPr>
                  </p:pic>
                </p:oleObj>
              </mc:Fallback>
            </mc:AlternateContent>
          </a:graphicData>
        </a:graphic>
      </p:graphicFrame>
      <p:graphicFrame>
        <p:nvGraphicFramePr>
          <p:cNvPr id="57" name="Object 21"/>
          <p:cNvGraphicFramePr>
            <a:graphicFrameLocks noChangeAspect="1"/>
          </p:cNvGraphicFramePr>
          <p:nvPr>
            <p:extLst/>
          </p:nvPr>
        </p:nvGraphicFramePr>
        <p:xfrm>
          <a:off x="4643438" y="3653007"/>
          <a:ext cx="298450" cy="349250"/>
        </p:xfrm>
        <a:graphic>
          <a:graphicData uri="http://schemas.openxmlformats.org/presentationml/2006/ole">
            <mc:AlternateContent xmlns:mc="http://schemas.openxmlformats.org/markup-compatibility/2006">
              <mc:Choice xmlns:v="urn:schemas-microsoft-com:vml" Requires="v">
                <p:oleObj spid="_x0000_s184019" name="公式" r:id="rId22" imgW="126725" imgH="177415" progId="Equation.3">
                  <p:embed/>
                </p:oleObj>
              </mc:Choice>
              <mc:Fallback>
                <p:oleObj name="公式" r:id="rId22" imgW="126725" imgH="177415"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43438" y="3653007"/>
                        <a:ext cx="298450" cy="349250"/>
                      </a:xfrm>
                      <a:prstGeom prst="rect">
                        <a:avLst/>
                      </a:prstGeom>
                      <a:solidFill>
                        <a:schemeClr val="bg1"/>
                      </a:solidFill>
                    </p:spPr>
                  </p:pic>
                </p:oleObj>
              </mc:Fallback>
            </mc:AlternateContent>
          </a:graphicData>
        </a:graphic>
      </p:graphicFrame>
      <p:cxnSp>
        <p:nvCxnSpPr>
          <p:cNvPr id="58" name="直接连接符 57"/>
          <p:cNvCxnSpPr/>
          <p:nvPr/>
        </p:nvCxnSpPr>
        <p:spPr bwMode="auto">
          <a:xfrm>
            <a:off x="4929190" y="3938759"/>
            <a:ext cx="642942" cy="4286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直接连接符 58"/>
          <p:cNvCxnSpPr/>
          <p:nvPr/>
        </p:nvCxnSpPr>
        <p:spPr bwMode="auto">
          <a:xfrm flipV="1">
            <a:off x="4929190" y="3367255"/>
            <a:ext cx="642942" cy="3571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直接连接符 59"/>
          <p:cNvCxnSpPr/>
          <p:nvPr/>
        </p:nvCxnSpPr>
        <p:spPr bwMode="auto">
          <a:xfrm>
            <a:off x="5000628" y="3867321"/>
            <a:ext cx="785818"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61" name="Object 22"/>
          <p:cNvGraphicFramePr>
            <a:graphicFrameLocks noChangeAspect="1"/>
          </p:cNvGraphicFramePr>
          <p:nvPr>
            <p:extLst/>
          </p:nvPr>
        </p:nvGraphicFramePr>
        <p:xfrm>
          <a:off x="5613400" y="3116417"/>
          <a:ext cx="358775" cy="423863"/>
        </p:xfrm>
        <a:graphic>
          <a:graphicData uri="http://schemas.openxmlformats.org/presentationml/2006/ole">
            <mc:AlternateContent xmlns:mc="http://schemas.openxmlformats.org/markup-compatibility/2006">
              <mc:Choice xmlns:v="urn:schemas-microsoft-com:vml" Requires="v">
                <p:oleObj spid="_x0000_s184020" name="公式" r:id="rId24" imgW="152268" imgH="215713" progId="Equation.3">
                  <p:embed/>
                </p:oleObj>
              </mc:Choice>
              <mc:Fallback>
                <p:oleObj name="公式" r:id="rId24" imgW="152268" imgH="215713"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13400" y="3116417"/>
                        <a:ext cx="358775" cy="423863"/>
                      </a:xfrm>
                      <a:prstGeom prst="rect">
                        <a:avLst/>
                      </a:prstGeom>
                      <a:solidFill>
                        <a:schemeClr val="bg1"/>
                      </a:solidFill>
                    </p:spPr>
                  </p:pic>
                </p:oleObj>
              </mc:Fallback>
            </mc:AlternateContent>
          </a:graphicData>
        </a:graphic>
      </p:graphicFrame>
      <p:graphicFrame>
        <p:nvGraphicFramePr>
          <p:cNvPr id="62" name="Object 23"/>
          <p:cNvGraphicFramePr>
            <a:graphicFrameLocks noChangeAspect="1"/>
          </p:cNvGraphicFramePr>
          <p:nvPr>
            <p:extLst/>
          </p:nvPr>
        </p:nvGraphicFramePr>
        <p:xfrm>
          <a:off x="5656263" y="4175280"/>
          <a:ext cx="417512" cy="449262"/>
        </p:xfrm>
        <a:graphic>
          <a:graphicData uri="http://schemas.openxmlformats.org/presentationml/2006/ole">
            <mc:AlternateContent xmlns:mc="http://schemas.openxmlformats.org/markup-compatibility/2006">
              <mc:Choice xmlns:v="urn:schemas-microsoft-com:vml" Requires="v">
                <p:oleObj spid="_x0000_s184021" name="公式" r:id="rId26" imgW="177646" imgH="228402" progId="Equation.3">
                  <p:embed/>
                </p:oleObj>
              </mc:Choice>
              <mc:Fallback>
                <p:oleObj name="公式" r:id="rId26" imgW="177646" imgH="228402"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56263" y="4175280"/>
                        <a:ext cx="417512" cy="449262"/>
                      </a:xfrm>
                      <a:prstGeom prst="rect">
                        <a:avLst/>
                      </a:prstGeom>
                      <a:solidFill>
                        <a:schemeClr val="bg1"/>
                      </a:solidFill>
                    </p:spPr>
                  </p:pic>
                </p:oleObj>
              </mc:Fallback>
            </mc:AlternateContent>
          </a:graphicData>
        </a:graphic>
      </p:graphicFrame>
      <p:graphicFrame>
        <p:nvGraphicFramePr>
          <p:cNvPr id="63" name="Object 24"/>
          <p:cNvGraphicFramePr>
            <a:graphicFrameLocks noChangeAspect="1"/>
          </p:cNvGraphicFramePr>
          <p:nvPr>
            <p:extLst/>
          </p:nvPr>
        </p:nvGraphicFramePr>
        <p:xfrm>
          <a:off x="5799138" y="3616480"/>
          <a:ext cx="417512" cy="423862"/>
        </p:xfrm>
        <a:graphic>
          <a:graphicData uri="http://schemas.openxmlformats.org/presentationml/2006/ole">
            <mc:AlternateContent xmlns:mc="http://schemas.openxmlformats.org/markup-compatibility/2006">
              <mc:Choice xmlns:v="urn:schemas-microsoft-com:vml" Requires="v">
                <p:oleObj spid="_x0000_s184022" name="公式" r:id="rId28" imgW="177569" imgH="215619" progId="Equation.3">
                  <p:embed/>
                </p:oleObj>
              </mc:Choice>
              <mc:Fallback>
                <p:oleObj name="公式" r:id="rId28" imgW="177569" imgH="215619"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99138" y="3616480"/>
                        <a:ext cx="417512" cy="423862"/>
                      </a:xfrm>
                      <a:prstGeom prst="rect">
                        <a:avLst/>
                      </a:prstGeom>
                      <a:solidFill>
                        <a:schemeClr val="bg1"/>
                      </a:solidFill>
                    </p:spPr>
                  </p:pic>
                </p:oleObj>
              </mc:Fallback>
            </mc:AlternateContent>
          </a:graphicData>
        </a:graphic>
      </p:graphicFrame>
      <p:sp>
        <p:nvSpPr>
          <p:cNvPr id="64" name="矩形 63"/>
          <p:cNvSpPr/>
          <p:nvPr/>
        </p:nvSpPr>
        <p:spPr bwMode="auto">
          <a:xfrm>
            <a:off x="6500826" y="3224379"/>
            <a:ext cx="428628" cy="28575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sp>
        <p:nvSpPr>
          <p:cNvPr id="65" name="矩形 64"/>
          <p:cNvSpPr/>
          <p:nvPr/>
        </p:nvSpPr>
        <p:spPr bwMode="auto">
          <a:xfrm>
            <a:off x="6500826" y="3653007"/>
            <a:ext cx="428628" cy="28575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sp>
        <p:nvSpPr>
          <p:cNvPr id="66" name="矩形 65"/>
          <p:cNvSpPr/>
          <p:nvPr/>
        </p:nvSpPr>
        <p:spPr bwMode="auto">
          <a:xfrm>
            <a:off x="6500826" y="4224511"/>
            <a:ext cx="428628" cy="28575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cxnSp>
        <p:nvCxnSpPr>
          <p:cNvPr id="67" name="直接连接符 66"/>
          <p:cNvCxnSpPr>
            <a:endCxn id="64" idx="1"/>
          </p:cNvCxnSpPr>
          <p:nvPr/>
        </p:nvCxnSpPr>
        <p:spPr bwMode="auto">
          <a:xfrm>
            <a:off x="6072198" y="3367255"/>
            <a:ext cx="428628"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 name="直接连接符 67"/>
          <p:cNvCxnSpPr/>
          <p:nvPr/>
        </p:nvCxnSpPr>
        <p:spPr bwMode="auto">
          <a:xfrm>
            <a:off x="6929454" y="3367255"/>
            <a:ext cx="428628"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 name="直接连接符 68"/>
          <p:cNvCxnSpPr/>
          <p:nvPr/>
        </p:nvCxnSpPr>
        <p:spPr bwMode="auto">
          <a:xfrm>
            <a:off x="6929454" y="3795883"/>
            <a:ext cx="428628"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 name="直接连接符 69"/>
          <p:cNvCxnSpPr/>
          <p:nvPr/>
        </p:nvCxnSpPr>
        <p:spPr bwMode="auto">
          <a:xfrm>
            <a:off x="6929454" y="4367387"/>
            <a:ext cx="428628"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直接连接符 70"/>
          <p:cNvCxnSpPr/>
          <p:nvPr/>
        </p:nvCxnSpPr>
        <p:spPr bwMode="auto">
          <a:xfrm>
            <a:off x="6072198" y="4367387"/>
            <a:ext cx="428628"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2" name="直接连接符 71"/>
          <p:cNvCxnSpPr/>
          <p:nvPr/>
        </p:nvCxnSpPr>
        <p:spPr bwMode="auto">
          <a:xfrm>
            <a:off x="6072198" y="3795883"/>
            <a:ext cx="428628"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73" name="Object 25"/>
          <p:cNvGraphicFramePr>
            <a:graphicFrameLocks noChangeAspect="1"/>
          </p:cNvGraphicFramePr>
          <p:nvPr>
            <p:extLst/>
          </p:nvPr>
        </p:nvGraphicFramePr>
        <p:xfrm>
          <a:off x="7500958" y="3152941"/>
          <a:ext cx="387350" cy="474662"/>
        </p:xfrm>
        <a:graphic>
          <a:graphicData uri="http://schemas.openxmlformats.org/presentationml/2006/ole">
            <mc:AlternateContent xmlns:mc="http://schemas.openxmlformats.org/markup-compatibility/2006">
              <mc:Choice xmlns:v="urn:schemas-microsoft-com:vml" Requires="v">
                <p:oleObj spid="_x0000_s184023" name="公式" r:id="rId30" imgW="164957" imgH="241091" progId="Equation.3">
                  <p:embed/>
                </p:oleObj>
              </mc:Choice>
              <mc:Fallback>
                <p:oleObj name="公式" r:id="rId30" imgW="164957" imgH="241091"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00958" y="3152941"/>
                        <a:ext cx="387350" cy="474662"/>
                      </a:xfrm>
                      <a:prstGeom prst="rect">
                        <a:avLst/>
                      </a:prstGeom>
                      <a:solidFill>
                        <a:schemeClr val="bg1"/>
                      </a:solidFill>
                    </p:spPr>
                  </p:pic>
                </p:oleObj>
              </mc:Fallback>
            </mc:AlternateContent>
          </a:graphicData>
        </a:graphic>
      </p:graphicFrame>
      <p:graphicFrame>
        <p:nvGraphicFramePr>
          <p:cNvPr id="74" name="Object 26"/>
          <p:cNvGraphicFramePr>
            <a:graphicFrameLocks noChangeAspect="1"/>
          </p:cNvGraphicFramePr>
          <p:nvPr>
            <p:extLst/>
          </p:nvPr>
        </p:nvGraphicFramePr>
        <p:xfrm>
          <a:off x="7500958" y="3581569"/>
          <a:ext cx="417513" cy="476250"/>
        </p:xfrm>
        <a:graphic>
          <a:graphicData uri="http://schemas.openxmlformats.org/presentationml/2006/ole">
            <mc:AlternateContent xmlns:mc="http://schemas.openxmlformats.org/markup-compatibility/2006">
              <mc:Choice xmlns:v="urn:schemas-microsoft-com:vml" Requires="v">
                <p:oleObj spid="_x0000_s184024" name="公式" r:id="rId31" imgW="177646" imgH="241091" progId="Equation.3">
                  <p:embed/>
                </p:oleObj>
              </mc:Choice>
              <mc:Fallback>
                <p:oleObj name="公式" r:id="rId31" imgW="177646" imgH="241091"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00958" y="3581569"/>
                        <a:ext cx="417513" cy="476250"/>
                      </a:xfrm>
                      <a:prstGeom prst="rect">
                        <a:avLst/>
                      </a:prstGeom>
                      <a:solidFill>
                        <a:schemeClr val="bg1"/>
                      </a:solidFill>
                    </p:spPr>
                  </p:pic>
                </p:oleObj>
              </mc:Fallback>
            </mc:AlternateContent>
          </a:graphicData>
        </a:graphic>
      </p:graphicFrame>
      <p:graphicFrame>
        <p:nvGraphicFramePr>
          <p:cNvPr id="75" name="Object 27"/>
          <p:cNvGraphicFramePr>
            <a:graphicFrameLocks noChangeAspect="1"/>
          </p:cNvGraphicFramePr>
          <p:nvPr>
            <p:extLst/>
          </p:nvPr>
        </p:nvGraphicFramePr>
        <p:xfrm>
          <a:off x="7500958" y="4153073"/>
          <a:ext cx="446088" cy="500063"/>
        </p:xfrm>
        <a:graphic>
          <a:graphicData uri="http://schemas.openxmlformats.org/presentationml/2006/ole">
            <mc:AlternateContent xmlns:mc="http://schemas.openxmlformats.org/markup-compatibility/2006">
              <mc:Choice xmlns:v="urn:schemas-microsoft-com:vml" Requires="v">
                <p:oleObj spid="_x0000_s184025" name="公式" r:id="rId32" imgW="190417" imgH="253890" progId="Equation.3">
                  <p:embed/>
                </p:oleObj>
              </mc:Choice>
              <mc:Fallback>
                <p:oleObj name="公式" r:id="rId32" imgW="190417" imgH="25389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500958" y="4153073"/>
                        <a:ext cx="446088" cy="50006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698285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solidFill>
                  <a:srgbClr val="000000"/>
                </a:solidFill>
              </a:rPr>
              <a:pPr>
                <a:defRPr/>
              </a:pPr>
              <a:t>13</a:t>
            </a:fld>
            <a:endParaRPr lang="en-US" altLang="zh-CN">
              <a:solidFill>
                <a:srgbClr val="000000"/>
              </a:solidFill>
            </a:endParaRPr>
          </a:p>
        </p:txBody>
      </p:sp>
      <p:sp>
        <p:nvSpPr>
          <p:cNvPr id="3" name="Text Box 9"/>
          <p:cNvSpPr txBox="1">
            <a:spLocks noChangeArrowheads="1"/>
          </p:cNvSpPr>
          <p:nvPr/>
        </p:nvSpPr>
        <p:spPr bwMode="auto">
          <a:xfrm>
            <a:off x="683568" y="692334"/>
            <a:ext cx="7331075" cy="559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50000"/>
              </a:lnSpc>
            </a:pPr>
            <a:r>
              <a:rPr lang="zh-CN" altLang="en-US" dirty="0" smtClean="0">
                <a:solidFill>
                  <a:srgbClr val="000000"/>
                </a:solidFill>
                <a:latin typeface="宋体"/>
                <a:ea typeface="宋体"/>
              </a:rPr>
              <a:t>第二定律的数学表述为：</a:t>
            </a:r>
            <a:endParaRPr lang="zh-CN" altLang="en-US" dirty="0">
              <a:solidFill>
                <a:srgbClr val="000000"/>
              </a:solidFill>
              <a:latin typeface="宋体"/>
              <a:ea typeface="宋体"/>
            </a:endParaRPr>
          </a:p>
        </p:txBody>
      </p:sp>
      <p:pic>
        <p:nvPicPr>
          <p:cNvPr id="1157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4033" y="2266482"/>
            <a:ext cx="2376264" cy="75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632" y="3835330"/>
            <a:ext cx="2664296" cy="247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对象 4"/>
          <p:cNvGraphicFramePr>
            <a:graphicFrameLocks noChangeAspect="1"/>
          </p:cNvGraphicFramePr>
          <p:nvPr>
            <p:extLst>
              <p:ext uri="{D42A27DB-BD31-4B8C-83A1-F6EECF244321}">
                <p14:modId xmlns:p14="http://schemas.microsoft.com/office/powerpoint/2010/main" val="2400285605"/>
              </p:ext>
            </p:extLst>
          </p:nvPr>
        </p:nvGraphicFramePr>
        <p:xfrm>
          <a:off x="1274033" y="1533097"/>
          <a:ext cx="1353751" cy="492273"/>
        </p:xfrm>
        <a:graphic>
          <a:graphicData uri="http://schemas.openxmlformats.org/presentationml/2006/ole">
            <mc:AlternateContent xmlns:mc="http://schemas.openxmlformats.org/markup-compatibility/2006">
              <mc:Choice xmlns:v="urn:schemas-microsoft-com:vml" Requires="v">
                <p:oleObj spid="_x0000_s132769" name="Equation" r:id="rId5" imgW="698400" imgH="253800" progId="Equation.DSMT4">
                  <p:embed/>
                </p:oleObj>
              </mc:Choice>
              <mc:Fallback>
                <p:oleObj name="Equation" r:id="rId5" imgW="698400" imgH="253800" progId="Equation.DSMT4">
                  <p:embed/>
                  <p:pic>
                    <p:nvPicPr>
                      <p:cNvPr id="0" name=""/>
                      <p:cNvPicPr/>
                      <p:nvPr/>
                    </p:nvPicPr>
                    <p:blipFill>
                      <a:blip r:embed="rId6"/>
                      <a:stretch>
                        <a:fillRect/>
                      </a:stretch>
                    </p:blipFill>
                    <p:spPr>
                      <a:xfrm>
                        <a:off x="1274033" y="1533097"/>
                        <a:ext cx="1353751" cy="49227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323586049"/>
              </p:ext>
            </p:extLst>
          </p:nvPr>
        </p:nvGraphicFramePr>
        <p:xfrm>
          <a:off x="5148064" y="1371727"/>
          <a:ext cx="1956392" cy="860812"/>
        </p:xfrm>
        <a:graphic>
          <a:graphicData uri="http://schemas.openxmlformats.org/presentationml/2006/ole">
            <mc:AlternateContent xmlns:mc="http://schemas.openxmlformats.org/markup-compatibility/2006">
              <mc:Choice xmlns:v="urn:schemas-microsoft-com:vml" Requires="v">
                <p:oleObj spid="_x0000_s132770" name="Equation" r:id="rId7" imgW="952200" imgH="419040" progId="Equation.DSMT4">
                  <p:embed/>
                </p:oleObj>
              </mc:Choice>
              <mc:Fallback>
                <p:oleObj name="Equation" r:id="rId7" imgW="952200" imgH="419040" progId="Equation.DSMT4">
                  <p:embed/>
                  <p:pic>
                    <p:nvPicPr>
                      <p:cNvPr id="0" name=""/>
                      <p:cNvPicPr/>
                      <p:nvPr/>
                    </p:nvPicPr>
                    <p:blipFill>
                      <a:blip r:embed="rId8"/>
                      <a:stretch>
                        <a:fillRect/>
                      </a:stretch>
                    </p:blipFill>
                    <p:spPr>
                      <a:xfrm>
                        <a:off x="5148064" y="1371727"/>
                        <a:ext cx="1956392" cy="860812"/>
                      </a:xfrm>
                      <a:prstGeom prst="rect">
                        <a:avLst/>
                      </a:prstGeom>
                    </p:spPr>
                  </p:pic>
                </p:oleObj>
              </mc:Fallback>
            </mc:AlternateContent>
          </a:graphicData>
        </a:graphic>
      </p:graphicFrame>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12160" y="3717032"/>
            <a:ext cx="2988568" cy="2988568"/>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468806316"/>
              </p:ext>
            </p:extLst>
          </p:nvPr>
        </p:nvGraphicFramePr>
        <p:xfrm>
          <a:off x="5022850" y="2790825"/>
          <a:ext cx="114300" cy="177800"/>
        </p:xfrm>
        <a:graphic>
          <a:graphicData uri="http://schemas.openxmlformats.org/presentationml/2006/ole">
            <mc:AlternateContent xmlns:mc="http://schemas.openxmlformats.org/markup-compatibility/2006">
              <mc:Choice xmlns:v="urn:schemas-microsoft-com:vml" Requires="v">
                <p:oleObj spid="_x0000_s132771" name="Equation" r:id="rId10" imgW="114120" imgH="177480" progId="Equation.DSMT4">
                  <p:embed/>
                </p:oleObj>
              </mc:Choice>
              <mc:Fallback>
                <p:oleObj name="Equation" r:id="rId10" imgW="114120" imgH="177480" progId="Equation.DSMT4">
                  <p:embed/>
                  <p:pic>
                    <p:nvPicPr>
                      <p:cNvPr id="0" name=""/>
                      <p:cNvPicPr/>
                      <p:nvPr/>
                    </p:nvPicPr>
                    <p:blipFill>
                      <a:blip r:embed="rId11"/>
                      <a:stretch>
                        <a:fillRect/>
                      </a:stretch>
                    </p:blipFill>
                    <p:spPr>
                      <a:xfrm>
                        <a:off x="5022850" y="2790825"/>
                        <a:ext cx="114300" cy="177800"/>
                      </a:xfrm>
                      <a:prstGeom prst="rect">
                        <a:avLst/>
                      </a:prstGeom>
                    </p:spPr>
                  </p:pic>
                </p:oleObj>
              </mc:Fallback>
            </mc:AlternateContent>
          </a:graphicData>
        </a:graphic>
      </p:graphicFrame>
      <p:sp>
        <p:nvSpPr>
          <p:cNvPr id="9" name="左大括号 8"/>
          <p:cNvSpPr/>
          <p:nvPr/>
        </p:nvSpPr>
        <p:spPr bwMode="auto">
          <a:xfrm>
            <a:off x="1043608" y="4123362"/>
            <a:ext cx="216024" cy="1944216"/>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Text Box 9"/>
          <p:cNvSpPr txBox="1">
            <a:spLocks noChangeArrowheads="1"/>
          </p:cNvSpPr>
          <p:nvPr/>
        </p:nvSpPr>
        <p:spPr bwMode="auto">
          <a:xfrm>
            <a:off x="683567" y="3157263"/>
            <a:ext cx="7331075" cy="559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50000"/>
              </a:lnSpc>
            </a:pPr>
            <a:r>
              <a:rPr lang="zh-CN" altLang="en-US" dirty="0">
                <a:solidFill>
                  <a:srgbClr val="000000"/>
                </a:solidFill>
                <a:latin typeface="宋体"/>
                <a:ea typeface="宋体"/>
              </a:rPr>
              <a:t>直角坐标</a:t>
            </a:r>
            <a:r>
              <a:rPr lang="zh-CN" altLang="en-US" dirty="0" smtClean="0">
                <a:solidFill>
                  <a:srgbClr val="000000"/>
                </a:solidFill>
                <a:latin typeface="宋体"/>
                <a:ea typeface="宋体"/>
              </a:rPr>
              <a:t>系下分量形式：</a:t>
            </a:r>
            <a:endParaRPr lang="zh-CN" altLang="en-US" dirty="0">
              <a:solidFill>
                <a:srgbClr val="000000"/>
              </a:solidFill>
              <a:latin typeface="宋体"/>
              <a:ea typeface="宋体"/>
            </a:endParaRPr>
          </a:p>
        </p:txBody>
      </p:sp>
    </p:spTree>
    <p:extLst>
      <p:ext uri="{BB962C8B-B14F-4D97-AF65-F5344CB8AC3E}">
        <p14:creationId xmlns:p14="http://schemas.microsoft.com/office/powerpoint/2010/main" val="671843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14</a:t>
            </a:fld>
            <a:endParaRPr lang="en-US" altLang="zh-CN"/>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4475262"/>
            <a:ext cx="2230338" cy="2230338"/>
          </a:xfrm>
          <a:prstGeom prst="rect">
            <a:avLst/>
          </a:prstGeom>
        </p:spPr>
      </p:pic>
      <p:sp>
        <p:nvSpPr>
          <p:cNvPr id="4" name="Text Box 9"/>
          <p:cNvSpPr txBox="1">
            <a:spLocks noChangeArrowheads="1"/>
          </p:cNvSpPr>
          <p:nvPr/>
        </p:nvSpPr>
        <p:spPr bwMode="auto">
          <a:xfrm>
            <a:off x="467544" y="620688"/>
            <a:ext cx="7331075" cy="559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50000"/>
              </a:lnSpc>
            </a:pPr>
            <a:r>
              <a:rPr lang="zh-CN" altLang="en-US" dirty="0" smtClean="0">
                <a:solidFill>
                  <a:srgbClr val="000000"/>
                </a:solidFill>
                <a:latin typeface="宋体"/>
                <a:ea typeface="宋体"/>
              </a:rPr>
              <a:t>自然坐标系：</a:t>
            </a:r>
            <a:endParaRPr lang="zh-CN" altLang="en-US" dirty="0">
              <a:solidFill>
                <a:srgbClr val="000000"/>
              </a:solidFill>
              <a:latin typeface="宋体"/>
              <a:ea typeface="宋体"/>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41709867"/>
              </p:ext>
            </p:extLst>
          </p:nvPr>
        </p:nvGraphicFramePr>
        <p:xfrm>
          <a:off x="1238250" y="1525588"/>
          <a:ext cx="2168525" cy="1444625"/>
        </p:xfrm>
        <a:graphic>
          <a:graphicData uri="http://schemas.openxmlformats.org/presentationml/2006/ole">
            <mc:AlternateContent xmlns:mc="http://schemas.openxmlformats.org/markup-compatibility/2006">
              <mc:Choice xmlns:v="urn:schemas-microsoft-com:vml" Requires="v">
                <p:oleObj spid="_x0000_s166154" name="Equation" r:id="rId4" imgW="1333440" imgH="888840" progId="Equation.DSMT4">
                  <p:embed/>
                </p:oleObj>
              </mc:Choice>
              <mc:Fallback>
                <p:oleObj name="Equation" r:id="rId4" imgW="1333440" imgH="888840" progId="Equation.DSMT4">
                  <p:embed/>
                  <p:pic>
                    <p:nvPicPr>
                      <p:cNvPr id="0" name=""/>
                      <p:cNvPicPr/>
                      <p:nvPr/>
                    </p:nvPicPr>
                    <p:blipFill>
                      <a:blip r:embed="rId5"/>
                      <a:stretch>
                        <a:fillRect/>
                      </a:stretch>
                    </p:blipFill>
                    <p:spPr>
                      <a:xfrm>
                        <a:off x="1238250" y="1525588"/>
                        <a:ext cx="2168525" cy="1444625"/>
                      </a:xfrm>
                      <a:prstGeom prst="rect">
                        <a:avLst/>
                      </a:prstGeom>
                    </p:spPr>
                  </p:pic>
                </p:oleObj>
              </mc:Fallback>
            </mc:AlternateContent>
          </a:graphicData>
        </a:graphic>
      </p:graphicFrame>
      <p:sp>
        <p:nvSpPr>
          <p:cNvPr id="6" name="Text Box 9"/>
          <p:cNvSpPr txBox="1">
            <a:spLocks noChangeArrowheads="1"/>
          </p:cNvSpPr>
          <p:nvPr/>
        </p:nvSpPr>
        <p:spPr bwMode="auto">
          <a:xfrm>
            <a:off x="466963" y="3434544"/>
            <a:ext cx="7331075" cy="559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50000"/>
              </a:lnSpc>
            </a:pPr>
            <a:r>
              <a:rPr lang="zh-CN" altLang="en-US" dirty="0" smtClean="0">
                <a:solidFill>
                  <a:srgbClr val="000000"/>
                </a:solidFill>
                <a:latin typeface="宋体"/>
                <a:ea typeface="宋体"/>
              </a:rPr>
              <a:t>平面极坐标：</a:t>
            </a:r>
            <a:endParaRPr lang="zh-CN" altLang="en-US" dirty="0">
              <a:solidFill>
                <a:srgbClr val="000000"/>
              </a:solidFill>
              <a:latin typeface="宋体"/>
              <a:ea typeface="宋体"/>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982474808"/>
              </p:ext>
            </p:extLst>
          </p:nvPr>
        </p:nvGraphicFramePr>
        <p:xfrm>
          <a:off x="1230313" y="4314825"/>
          <a:ext cx="3973512" cy="1820863"/>
        </p:xfrm>
        <a:graphic>
          <a:graphicData uri="http://schemas.openxmlformats.org/presentationml/2006/ole">
            <mc:AlternateContent xmlns:mc="http://schemas.openxmlformats.org/markup-compatibility/2006">
              <mc:Choice xmlns:v="urn:schemas-microsoft-com:vml" Requires="v">
                <p:oleObj spid="_x0000_s166155" name="Equation" r:id="rId6" imgW="2273040" imgH="1041120" progId="Equation.DSMT4">
                  <p:embed/>
                </p:oleObj>
              </mc:Choice>
              <mc:Fallback>
                <p:oleObj name="Equation" r:id="rId6" imgW="2273040" imgH="1041120" progId="Equation.DSMT4">
                  <p:embed/>
                  <p:pic>
                    <p:nvPicPr>
                      <p:cNvPr id="0" name=""/>
                      <p:cNvPicPr/>
                      <p:nvPr/>
                    </p:nvPicPr>
                    <p:blipFill>
                      <a:blip r:embed="rId7"/>
                      <a:stretch>
                        <a:fillRect/>
                      </a:stretch>
                    </p:blipFill>
                    <p:spPr>
                      <a:xfrm>
                        <a:off x="1230313" y="4314825"/>
                        <a:ext cx="3973512" cy="1820863"/>
                      </a:xfrm>
                      <a:prstGeom prst="rect">
                        <a:avLst/>
                      </a:prstGeom>
                    </p:spPr>
                  </p:pic>
                </p:oleObj>
              </mc:Fallback>
            </mc:AlternateContent>
          </a:graphicData>
        </a:graphic>
      </p:graphicFrame>
    </p:spTree>
    <p:extLst>
      <p:ext uri="{BB962C8B-B14F-4D97-AF65-F5344CB8AC3E}">
        <p14:creationId xmlns:p14="http://schemas.microsoft.com/office/powerpoint/2010/main" val="9276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15</a:t>
            </a:fld>
            <a:endParaRPr lang="en-US" altLang="zh-CN"/>
          </a:p>
        </p:txBody>
      </p:sp>
      <p:sp>
        <p:nvSpPr>
          <p:cNvPr id="3" name="Text Box 9"/>
          <p:cNvSpPr txBox="1">
            <a:spLocks noChangeArrowheads="1"/>
          </p:cNvSpPr>
          <p:nvPr/>
        </p:nvSpPr>
        <p:spPr bwMode="auto">
          <a:xfrm>
            <a:off x="683568" y="692334"/>
            <a:ext cx="733107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50000"/>
              </a:lnSpc>
            </a:pPr>
            <a:r>
              <a:rPr lang="zh-CN" altLang="en-US" b="1" dirty="0" smtClean="0">
                <a:latin typeface="仿宋" panose="02010609060101010101" pitchFamily="49" charset="-122"/>
                <a:ea typeface="仿宋" panose="02010609060101010101" pitchFamily="49" charset="-122"/>
              </a:rPr>
              <a:t>牛顿第</a:t>
            </a:r>
            <a:r>
              <a:rPr lang="zh-CN" altLang="en-US" b="1" dirty="0">
                <a:latin typeface="仿宋" panose="02010609060101010101" pitchFamily="49" charset="-122"/>
                <a:ea typeface="仿宋" panose="02010609060101010101" pitchFamily="49" charset="-122"/>
              </a:rPr>
              <a:t>三</a:t>
            </a:r>
            <a:r>
              <a:rPr lang="zh-CN" altLang="en-US" b="1" dirty="0" smtClean="0">
                <a:latin typeface="仿宋" panose="02010609060101010101" pitchFamily="49" charset="-122"/>
                <a:ea typeface="仿宋" panose="02010609060101010101" pitchFamily="49" charset="-122"/>
              </a:rPr>
              <a:t>定律</a:t>
            </a:r>
            <a:r>
              <a:rPr lang="zh-CN" altLang="en-US" dirty="0" smtClean="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	</a:t>
            </a:r>
            <a:endParaRPr lang="en-US" altLang="zh-CN" dirty="0" smtClean="0">
              <a:latin typeface="仿宋" panose="02010609060101010101" pitchFamily="49" charset="-122"/>
              <a:ea typeface="仿宋" panose="02010609060101010101" pitchFamily="49" charset="-122"/>
            </a:endParaRPr>
          </a:p>
          <a:p>
            <a:pPr algn="l" eaLnBrk="1" hangingPunct="1">
              <a:lnSpc>
                <a:spcPct val="150000"/>
              </a:lnSpc>
            </a:pPr>
            <a:r>
              <a:rPr lang="zh-CN" altLang="en-US" dirty="0">
                <a:latin typeface="仿宋" panose="02010609060101010101" pitchFamily="49" charset="-122"/>
                <a:ea typeface="仿宋" panose="02010609060101010101" pitchFamily="49" charset="-122"/>
              </a:rPr>
              <a:t>每一</a:t>
            </a:r>
            <a:r>
              <a:rPr lang="zh-CN" altLang="en-US" dirty="0" smtClean="0">
                <a:latin typeface="仿宋" panose="02010609060101010101" pitchFamily="49" charset="-122"/>
                <a:ea typeface="仿宋" panose="02010609060101010101" pitchFamily="49" charset="-122"/>
              </a:rPr>
              <a:t>个作用总是有一个相等的反作用和它对抗；或者说，两物体彼此之间的相互作用永远大小相等，方向相反</a:t>
            </a:r>
            <a:r>
              <a:rPr lang="zh-CN" altLang="en-US" dirty="0" smtClean="0">
                <a:latin typeface="+mn-ea"/>
                <a:ea typeface="+mn-ea"/>
              </a:rPr>
              <a:t>。</a:t>
            </a:r>
            <a:endParaRPr lang="zh-CN" altLang="en-US" dirty="0">
              <a:latin typeface="+mn-ea"/>
              <a:ea typeface="+mn-ea"/>
            </a:endParaRPr>
          </a:p>
        </p:txBody>
      </p:sp>
      <p:pic>
        <p:nvPicPr>
          <p:cNvPr id="4" name="图片 3"/>
          <p:cNvPicPr>
            <a:picLocks noChangeAspect="1"/>
          </p:cNvPicPr>
          <p:nvPr/>
        </p:nvPicPr>
        <p:blipFill>
          <a:blip r:embed="rId3"/>
          <a:stretch>
            <a:fillRect/>
          </a:stretch>
        </p:blipFill>
        <p:spPr>
          <a:xfrm>
            <a:off x="4932040" y="3000658"/>
            <a:ext cx="3643706" cy="1944216"/>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1657608675"/>
              </p:ext>
            </p:extLst>
          </p:nvPr>
        </p:nvGraphicFramePr>
        <p:xfrm>
          <a:off x="1043608" y="3284984"/>
          <a:ext cx="2845977" cy="831901"/>
        </p:xfrm>
        <a:graphic>
          <a:graphicData uri="http://schemas.openxmlformats.org/presentationml/2006/ole">
            <mc:AlternateContent xmlns:mc="http://schemas.openxmlformats.org/markup-compatibility/2006">
              <mc:Choice xmlns:v="urn:schemas-microsoft-com:vml" Requires="v">
                <p:oleObj spid="_x0000_s125204" name="Equation" r:id="rId4" imgW="825480" imgH="241200" progId="Equation.DSMT4">
                  <p:embed/>
                </p:oleObj>
              </mc:Choice>
              <mc:Fallback>
                <p:oleObj name="Equation" r:id="rId4" imgW="825480" imgH="241200" progId="Equation.DSMT4">
                  <p:embed/>
                  <p:pic>
                    <p:nvPicPr>
                      <p:cNvPr id="0" name=""/>
                      <p:cNvPicPr/>
                      <p:nvPr/>
                    </p:nvPicPr>
                    <p:blipFill>
                      <a:blip r:embed="rId5"/>
                      <a:stretch>
                        <a:fillRect/>
                      </a:stretch>
                    </p:blipFill>
                    <p:spPr>
                      <a:xfrm>
                        <a:off x="1043608" y="3284984"/>
                        <a:ext cx="2845977" cy="831901"/>
                      </a:xfrm>
                      <a:prstGeom prst="rect">
                        <a:avLst/>
                      </a:prstGeom>
                    </p:spPr>
                  </p:pic>
                </p:oleObj>
              </mc:Fallback>
            </mc:AlternateContent>
          </a:graphicData>
        </a:graphic>
      </p:graphicFrame>
      <p:sp>
        <p:nvSpPr>
          <p:cNvPr id="6" name="文本框 5"/>
          <p:cNvSpPr txBox="1"/>
          <p:nvPr/>
        </p:nvSpPr>
        <p:spPr>
          <a:xfrm>
            <a:off x="1117508" y="4683264"/>
            <a:ext cx="2698176" cy="523220"/>
          </a:xfrm>
          <a:prstGeom prst="rect">
            <a:avLst/>
          </a:prstGeom>
          <a:noFill/>
        </p:spPr>
        <p:txBody>
          <a:bodyPr wrap="none" rtlCol="0">
            <a:spAutoFit/>
          </a:bodyPr>
          <a:lstStyle/>
          <a:p>
            <a:r>
              <a:rPr lang="zh-CN" altLang="en-US" sz="2800" dirty="0" smtClean="0">
                <a:solidFill>
                  <a:srgbClr val="C00000"/>
                </a:solidFill>
                <a:latin typeface="黑体" panose="02010609060101010101" pitchFamily="49" charset="-122"/>
                <a:ea typeface="黑体" panose="02010609060101010101" pitchFamily="49" charset="-122"/>
              </a:rPr>
              <a:t>假定：超距作用</a:t>
            </a:r>
            <a:endParaRPr lang="zh-CN" altLang="en-US" sz="2800" dirty="0">
              <a:solidFill>
                <a:srgbClr val="C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68266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3D523D4-87D4-4A09-9402-2811D17B3B0E}" type="slidenum">
              <a:rPr kumimoji="0" lang="en-US" altLang="zh-CN" sz="1400" smtClean="0"/>
              <a:pPr eaLnBrk="1" hangingPunct="1"/>
              <a:t>16</a:t>
            </a:fld>
            <a:endParaRPr kumimoji="0" lang="en-US" altLang="zh-CN" sz="1400" dirty="0" smtClean="0"/>
          </a:p>
        </p:txBody>
      </p:sp>
      <p:sp>
        <p:nvSpPr>
          <p:cNvPr id="8195" name="Rectangle 5"/>
          <p:cNvSpPr txBox="1">
            <a:spLocks noChangeArrowheads="1"/>
          </p:cNvSpPr>
          <p:nvPr/>
        </p:nvSpPr>
        <p:spPr bwMode="auto">
          <a:xfrm>
            <a:off x="2285984" y="357166"/>
            <a:ext cx="5094328"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en-US" altLang="zh-CN" sz="3600" b="1" dirty="0" smtClean="0">
                <a:latin typeface="宋体" pitchFamily="2" charset="-122"/>
              </a:rPr>
              <a:t>§2.</a:t>
            </a:r>
            <a:r>
              <a:rPr lang="zh-CN" altLang="en-US" sz="3600" b="1" dirty="0" smtClean="0">
                <a:latin typeface="宋体" pitchFamily="2" charset="-122"/>
              </a:rPr>
              <a:t>力学单位制和</a:t>
            </a:r>
            <a:r>
              <a:rPr lang="zh-CN" altLang="en-US" sz="3600" b="1" dirty="0" smtClean="0"/>
              <a:t>量</a:t>
            </a:r>
            <a:r>
              <a:rPr lang="zh-CN" altLang="en-US" sz="3600" b="1" dirty="0"/>
              <a:t>纲 </a:t>
            </a:r>
          </a:p>
        </p:txBody>
      </p:sp>
      <p:sp>
        <p:nvSpPr>
          <p:cNvPr id="6" name="Text Box 9"/>
          <p:cNvSpPr txBox="1">
            <a:spLocks noChangeArrowheads="1"/>
          </p:cNvSpPr>
          <p:nvPr/>
        </p:nvSpPr>
        <p:spPr bwMode="auto">
          <a:xfrm>
            <a:off x="500034" y="1055688"/>
            <a:ext cx="8153429" cy="477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20000"/>
              </a:lnSpc>
              <a:defRPr/>
            </a:pPr>
            <a:r>
              <a:rPr lang="zh-CN" altLang="en-US" sz="3200" b="1" dirty="0" smtClean="0">
                <a:latin typeface="+mn-ea"/>
                <a:ea typeface="+mn-ea"/>
              </a:rPr>
              <a:t>一、单位制</a:t>
            </a:r>
            <a:endParaRPr lang="en-US" altLang="zh-CN" sz="3200" b="1" dirty="0" smtClean="0">
              <a:latin typeface="+mn-ea"/>
              <a:ea typeface="+mn-ea"/>
            </a:endParaRPr>
          </a:p>
          <a:p>
            <a:pPr marL="0" lvl="1" indent="457200" algn="l">
              <a:lnSpc>
                <a:spcPct val="150000"/>
              </a:lnSpc>
              <a:spcBef>
                <a:spcPct val="20000"/>
              </a:spcBef>
            </a:pPr>
            <a:r>
              <a:rPr lang="zh-CN" altLang="en-US" sz="2800" b="1" kern="0" dirty="0">
                <a:solidFill>
                  <a:srgbClr val="FF0000"/>
                </a:solidFill>
                <a:latin typeface="Times New Roman"/>
                <a:ea typeface="宋体"/>
              </a:rPr>
              <a:t>单位制：</a:t>
            </a:r>
            <a:r>
              <a:rPr lang="zh-CN" altLang="en-US" sz="2800" kern="0" dirty="0">
                <a:solidFill>
                  <a:srgbClr val="000000"/>
                </a:solidFill>
                <a:latin typeface="Times New Roman"/>
                <a:ea typeface="宋体"/>
              </a:rPr>
              <a:t>由选定的一组基本单位和由定义方程式与比例因数确定的导出单位组成的一系列完整的单位体制。</a:t>
            </a:r>
            <a:endParaRPr lang="en-US" altLang="zh-CN" sz="2800" kern="0" dirty="0">
              <a:solidFill>
                <a:srgbClr val="000000"/>
              </a:solidFill>
              <a:latin typeface="Times New Roman"/>
              <a:ea typeface="宋体"/>
            </a:endParaRPr>
          </a:p>
          <a:p>
            <a:pPr algn="l" eaLnBrk="1" hangingPunct="1">
              <a:lnSpc>
                <a:spcPct val="120000"/>
              </a:lnSpc>
              <a:defRPr/>
            </a:pPr>
            <a:r>
              <a:rPr lang="zh-CN" altLang="en-US" sz="2800" dirty="0" smtClean="0">
                <a:latin typeface="+mn-ea"/>
                <a:ea typeface="+mn-ea"/>
              </a:rPr>
              <a:t>    对于关系式          来说，我们必须恰当选择力、质量、加速度的单位，才能使</a:t>
            </a:r>
            <a:r>
              <a:rPr lang="en-US" altLang="zh-CN" sz="2800" dirty="0" smtClean="0">
                <a:latin typeface="+mn-ea"/>
                <a:ea typeface="+mn-ea"/>
              </a:rPr>
              <a:t>k=1</a:t>
            </a:r>
            <a:r>
              <a:rPr lang="zh-CN" altLang="en-US" sz="2800" dirty="0" smtClean="0">
                <a:latin typeface="+mn-ea"/>
                <a:ea typeface="+mn-ea"/>
              </a:rPr>
              <a:t>。实际上，我们可以任选其中两个量的单位，第三者的单位由前两个量的单位来规定。</a:t>
            </a:r>
            <a:r>
              <a:rPr lang="en-US" altLang="zh-CN" sz="2000" dirty="0" smtClean="0">
                <a:latin typeface="+mn-ea"/>
                <a:ea typeface="+mn-ea"/>
              </a:rPr>
              <a:t>	</a:t>
            </a:r>
            <a:endParaRPr lang="zh-CN" altLang="en-US" sz="2000" dirty="0" smtClean="0">
              <a:latin typeface="+mn-ea"/>
              <a:ea typeface="+mn-ea"/>
            </a:endParaRPr>
          </a:p>
        </p:txBody>
      </p:sp>
      <p:graphicFrame>
        <p:nvGraphicFramePr>
          <p:cNvPr id="8201" name="Object 9"/>
          <p:cNvGraphicFramePr>
            <a:graphicFrameLocks noChangeAspect="1"/>
          </p:cNvGraphicFramePr>
          <p:nvPr>
            <p:extLst>
              <p:ext uri="{D42A27DB-BD31-4B8C-83A1-F6EECF244321}">
                <p14:modId xmlns:p14="http://schemas.microsoft.com/office/powerpoint/2010/main" val="3191195016"/>
              </p:ext>
            </p:extLst>
          </p:nvPr>
        </p:nvGraphicFramePr>
        <p:xfrm>
          <a:off x="3243189" y="3501008"/>
          <a:ext cx="1589959" cy="768472"/>
        </p:xfrm>
        <a:graphic>
          <a:graphicData uri="http://schemas.openxmlformats.org/presentationml/2006/ole">
            <mc:AlternateContent xmlns:mc="http://schemas.openxmlformats.org/markup-compatibility/2006">
              <mc:Choice xmlns:v="urn:schemas-microsoft-com:vml" Requires="v">
                <p:oleObj spid="_x0000_s8561" name="公式" r:id="rId3" imgW="710891" imgH="444307" progId="Equation.3">
                  <p:embed/>
                </p:oleObj>
              </mc:Choice>
              <mc:Fallback>
                <p:oleObj name="公式" r:id="rId3" imgW="710891" imgH="444307" progId="Equation.3">
                  <p:embed/>
                  <p:pic>
                    <p:nvPicPr>
                      <p:cNvPr id="0" name="Picture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3189" y="3501008"/>
                        <a:ext cx="1589959" cy="768472"/>
                      </a:xfrm>
                      <a:prstGeom prst="rect">
                        <a:avLst/>
                      </a:prstGeom>
                      <a:solidFill>
                        <a:schemeClr val="bg1"/>
                      </a:solidFill>
                    </p:spPr>
                  </p:pic>
                </p:oleObj>
              </mc:Fallback>
            </mc:AlternateContent>
          </a:graphicData>
        </a:graphic>
      </p:graphicFrame>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3570" y="5391495"/>
            <a:ext cx="1850430" cy="14387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17</a:t>
            </a:fld>
            <a:endParaRPr lang="en-US" altLang="zh-CN"/>
          </a:p>
        </p:txBody>
      </p:sp>
      <p:sp>
        <p:nvSpPr>
          <p:cNvPr id="3" name="矩形 2"/>
          <p:cNvSpPr/>
          <p:nvPr/>
        </p:nvSpPr>
        <p:spPr>
          <a:xfrm>
            <a:off x="611560" y="1052736"/>
            <a:ext cx="7488832" cy="5262979"/>
          </a:xfrm>
          <a:prstGeom prst="rect">
            <a:avLst/>
          </a:prstGeom>
        </p:spPr>
        <p:txBody>
          <a:bodyPr wrap="square">
            <a:spAutoFit/>
          </a:bodyPr>
          <a:lstStyle/>
          <a:p>
            <a:pPr algn="l" eaLnBrk="1" hangingPunct="1">
              <a:lnSpc>
                <a:spcPct val="120000"/>
              </a:lnSpc>
              <a:defRPr/>
            </a:pPr>
            <a:r>
              <a:rPr lang="zh-CN" altLang="en-US" sz="2800" b="1" dirty="0" smtClean="0">
                <a:solidFill>
                  <a:schemeClr val="accent2"/>
                </a:solidFill>
                <a:latin typeface="+mn-ea"/>
              </a:rPr>
              <a:t>    在</a:t>
            </a:r>
            <a:r>
              <a:rPr lang="zh-CN" altLang="en-US" sz="2800" b="1" dirty="0">
                <a:solidFill>
                  <a:schemeClr val="accent2"/>
                </a:solidFill>
                <a:latin typeface="+mn-ea"/>
              </a:rPr>
              <a:t>国际单位制中</a:t>
            </a:r>
            <a:r>
              <a:rPr lang="zh-CN" altLang="en-US" sz="2800" dirty="0">
                <a:latin typeface="+mn-ea"/>
              </a:rPr>
              <a:t>，规定</a:t>
            </a:r>
            <a:r>
              <a:rPr lang="en-US" altLang="zh-CN" sz="2800" dirty="0">
                <a:latin typeface="+mn-ea"/>
              </a:rPr>
              <a:t>m</a:t>
            </a:r>
            <a:r>
              <a:rPr lang="zh-CN" altLang="en-US" sz="2800" dirty="0">
                <a:latin typeface="+mn-ea"/>
              </a:rPr>
              <a:t>的单位为千克，长度为米，时间为秒，即</a:t>
            </a:r>
            <a:r>
              <a:rPr lang="en-US" altLang="zh-CN" sz="2800" dirty="0">
                <a:latin typeface="+mn-ea"/>
              </a:rPr>
              <a:t>a</a:t>
            </a:r>
            <a:r>
              <a:rPr lang="zh-CN" altLang="en-US" sz="2800" dirty="0">
                <a:latin typeface="+mn-ea"/>
              </a:rPr>
              <a:t>的单位为      </a:t>
            </a:r>
            <a:r>
              <a:rPr lang="zh-CN" altLang="en-US" sz="2800" dirty="0" smtClean="0">
                <a:latin typeface="+mn-ea"/>
              </a:rPr>
              <a:t>。</a:t>
            </a:r>
            <a:endParaRPr lang="en-US" altLang="zh-CN" sz="2800" dirty="0" smtClean="0">
              <a:latin typeface="+mn-ea"/>
            </a:endParaRPr>
          </a:p>
          <a:p>
            <a:pPr algn="l" eaLnBrk="1" hangingPunct="1">
              <a:lnSpc>
                <a:spcPct val="120000"/>
              </a:lnSpc>
              <a:defRPr/>
            </a:pPr>
            <a:r>
              <a:rPr lang="en-US" altLang="zh-CN" sz="2800" dirty="0" smtClean="0">
                <a:latin typeface="+mn-ea"/>
              </a:rPr>
              <a:t>    </a:t>
            </a:r>
            <a:r>
              <a:rPr lang="zh-CN" altLang="en-US" sz="2800" dirty="0" smtClean="0">
                <a:latin typeface="+mn-ea"/>
              </a:rPr>
              <a:t>规定</a:t>
            </a:r>
            <a:r>
              <a:rPr lang="zh-CN" altLang="en-US" sz="2800" dirty="0">
                <a:latin typeface="+mn-ea"/>
              </a:rPr>
              <a:t>使</a:t>
            </a:r>
            <a:r>
              <a:rPr lang="en-US" altLang="zh-CN" sz="2800" dirty="0">
                <a:latin typeface="+mn-ea"/>
              </a:rPr>
              <a:t>1</a:t>
            </a:r>
            <a:r>
              <a:rPr lang="zh-CN" altLang="en-US" sz="2800" dirty="0">
                <a:latin typeface="+mn-ea"/>
              </a:rPr>
              <a:t>千克质量的物体产生</a:t>
            </a:r>
            <a:r>
              <a:rPr lang="en-US" altLang="zh-CN" sz="2800" dirty="0">
                <a:latin typeface="+mn-ea"/>
              </a:rPr>
              <a:t>1      </a:t>
            </a:r>
            <a:r>
              <a:rPr lang="zh-CN" altLang="en-US" sz="2800" dirty="0">
                <a:latin typeface="+mn-ea"/>
              </a:rPr>
              <a:t>的加速度的力为一单位的力，此单位为牛顿（牛），用</a:t>
            </a:r>
            <a:r>
              <a:rPr lang="en-US" altLang="zh-CN" sz="2800" dirty="0">
                <a:latin typeface="+mn-ea"/>
              </a:rPr>
              <a:t>N</a:t>
            </a:r>
            <a:r>
              <a:rPr lang="zh-CN" altLang="en-US" sz="2800" dirty="0">
                <a:latin typeface="+mn-ea"/>
              </a:rPr>
              <a:t>表示</a:t>
            </a:r>
            <a:r>
              <a:rPr lang="zh-CN" altLang="en-US" sz="2800" dirty="0" smtClean="0">
                <a:latin typeface="+mn-ea"/>
              </a:rPr>
              <a:t>。  </a:t>
            </a:r>
            <a:endParaRPr lang="en-US" altLang="zh-CN" sz="2800" dirty="0" smtClean="0">
              <a:latin typeface="+mn-ea"/>
            </a:endParaRPr>
          </a:p>
          <a:p>
            <a:pPr algn="l" eaLnBrk="1" hangingPunct="1">
              <a:lnSpc>
                <a:spcPct val="120000"/>
              </a:lnSpc>
              <a:defRPr/>
            </a:pPr>
            <a:r>
              <a:rPr lang="en-US" altLang="zh-CN" sz="2800" b="1" dirty="0">
                <a:solidFill>
                  <a:schemeClr val="accent2"/>
                </a:solidFill>
                <a:latin typeface="+mn-ea"/>
              </a:rPr>
              <a:t> </a:t>
            </a:r>
            <a:r>
              <a:rPr lang="en-US" altLang="zh-CN" sz="2800" b="1" dirty="0" smtClean="0">
                <a:solidFill>
                  <a:schemeClr val="accent2"/>
                </a:solidFill>
                <a:latin typeface="+mn-ea"/>
              </a:rPr>
              <a:t>   </a:t>
            </a:r>
            <a:r>
              <a:rPr lang="zh-CN" altLang="en-US" sz="2800" b="1" dirty="0" smtClean="0">
                <a:solidFill>
                  <a:schemeClr val="accent2"/>
                </a:solidFill>
                <a:latin typeface="+mn-ea"/>
              </a:rPr>
              <a:t>在</a:t>
            </a:r>
            <a:r>
              <a:rPr lang="en-US" altLang="zh-CN" sz="2800" b="1" dirty="0" smtClean="0">
                <a:solidFill>
                  <a:schemeClr val="accent2"/>
                </a:solidFill>
                <a:latin typeface="+mn-ea"/>
              </a:rPr>
              <a:t>CGS</a:t>
            </a:r>
            <a:r>
              <a:rPr lang="zh-CN" altLang="en-US" sz="2800" b="1" dirty="0">
                <a:solidFill>
                  <a:schemeClr val="accent2"/>
                </a:solidFill>
                <a:latin typeface="+mn-ea"/>
              </a:rPr>
              <a:t>制中</a:t>
            </a:r>
            <a:r>
              <a:rPr lang="zh-CN" altLang="en-US" sz="2800" dirty="0">
                <a:latin typeface="+mn-ea"/>
              </a:rPr>
              <a:t>，质量为克，长度为厘米，时间为秒，规定使</a:t>
            </a:r>
            <a:r>
              <a:rPr lang="en-US" altLang="zh-CN" sz="2800" dirty="0">
                <a:latin typeface="+mn-ea"/>
              </a:rPr>
              <a:t>1</a:t>
            </a:r>
            <a:r>
              <a:rPr lang="zh-CN" altLang="en-US" sz="2800" dirty="0">
                <a:latin typeface="+mn-ea"/>
              </a:rPr>
              <a:t>克质量的物体产生</a:t>
            </a:r>
            <a:r>
              <a:rPr lang="en-US" altLang="zh-CN" sz="2800" dirty="0">
                <a:latin typeface="+mn-ea"/>
              </a:rPr>
              <a:t>1       </a:t>
            </a:r>
            <a:r>
              <a:rPr lang="zh-CN" altLang="en-US" sz="2800" dirty="0">
                <a:latin typeface="+mn-ea"/>
              </a:rPr>
              <a:t>的加速度就是一单位的力，单位为达因。</a:t>
            </a:r>
            <a:endParaRPr lang="en-US" altLang="zh-CN" sz="2800" dirty="0">
              <a:latin typeface="+mn-ea"/>
            </a:endParaRPr>
          </a:p>
          <a:p>
            <a:pPr algn="l" eaLnBrk="1" hangingPunct="1">
              <a:lnSpc>
                <a:spcPct val="120000"/>
              </a:lnSpc>
              <a:defRPr/>
            </a:pPr>
            <a:r>
              <a:rPr lang="en-US" altLang="zh-CN" sz="2800" dirty="0" smtClean="0">
                <a:latin typeface="+mn-ea"/>
              </a:rPr>
              <a:t>1</a:t>
            </a:r>
            <a:r>
              <a:rPr lang="zh-CN" altLang="en-US" sz="2800" dirty="0">
                <a:latin typeface="+mn-ea"/>
              </a:rPr>
              <a:t>千克</a:t>
            </a:r>
            <a:r>
              <a:rPr lang="en-US" altLang="zh-CN" sz="2800" dirty="0">
                <a:latin typeface="+mn-ea"/>
              </a:rPr>
              <a:t>=1000</a:t>
            </a:r>
            <a:r>
              <a:rPr lang="zh-CN" altLang="en-US" sz="2800" dirty="0">
                <a:latin typeface="+mn-ea"/>
              </a:rPr>
              <a:t>克   </a:t>
            </a:r>
            <a:r>
              <a:rPr lang="en-US" altLang="zh-CN" sz="2800" dirty="0">
                <a:latin typeface="+mn-ea"/>
              </a:rPr>
              <a:t>1</a:t>
            </a:r>
            <a:r>
              <a:rPr lang="zh-CN" altLang="en-US" sz="2800" dirty="0">
                <a:latin typeface="+mn-ea"/>
              </a:rPr>
              <a:t>米</a:t>
            </a:r>
            <a:r>
              <a:rPr lang="en-US" altLang="zh-CN" sz="2800" dirty="0">
                <a:latin typeface="+mn-ea"/>
              </a:rPr>
              <a:t>=100</a:t>
            </a:r>
            <a:r>
              <a:rPr lang="zh-CN" altLang="en-US" sz="2800" dirty="0">
                <a:latin typeface="+mn-ea"/>
              </a:rPr>
              <a:t>厘米  </a:t>
            </a:r>
            <a:r>
              <a:rPr lang="en-US" altLang="zh-CN" sz="2800" dirty="0">
                <a:solidFill>
                  <a:schemeClr val="accent2"/>
                </a:solidFill>
                <a:latin typeface="+mn-ea"/>
              </a:rPr>
              <a:t>1</a:t>
            </a:r>
            <a:r>
              <a:rPr lang="zh-CN" altLang="en-US" sz="2800" dirty="0">
                <a:solidFill>
                  <a:schemeClr val="accent2"/>
                </a:solidFill>
                <a:latin typeface="+mn-ea"/>
              </a:rPr>
              <a:t>牛顿</a:t>
            </a:r>
            <a:r>
              <a:rPr lang="en-US" altLang="zh-CN" sz="2800" dirty="0">
                <a:solidFill>
                  <a:schemeClr val="accent2"/>
                </a:solidFill>
                <a:latin typeface="+mn-ea"/>
              </a:rPr>
              <a:t>=</a:t>
            </a:r>
            <a:r>
              <a:rPr lang="en-US" altLang="zh-CN" sz="2800" dirty="0" smtClean="0">
                <a:solidFill>
                  <a:schemeClr val="accent2"/>
                </a:solidFill>
                <a:latin typeface="+mn-ea"/>
              </a:rPr>
              <a:t>10</a:t>
            </a:r>
            <a:r>
              <a:rPr lang="en-US" altLang="zh-CN" sz="2800" baseline="30000" dirty="0" smtClean="0">
                <a:solidFill>
                  <a:schemeClr val="accent2"/>
                </a:solidFill>
                <a:latin typeface="+mn-ea"/>
              </a:rPr>
              <a:t>5</a:t>
            </a:r>
            <a:r>
              <a:rPr lang="zh-CN" altLang="en-US" sz="2800" dirty="0" smtClean="0">
                <a:solidFill>
                  <a:schemeClr val="accent2"/>
                </a:solidFill>
                <a:latin typeface="+mn-ea"/>
              </a:rPr>
              <a:t>达因</a:t>
            </a:r>
            <a:endParaRPr lang="en-US" altLang="zh-CN" sz="2800" dirty="0">
              <a:solidFill>
                <a:schemeClr val="accent2"/>
              </a:solidFill>
              <a:latin typeface="+mn-ea"/>
            </a:endParaRPr>
          </a:p>
          <a:p>
            <a:pPr algn="l" eaLnBrk="1" hangingPunct="1">
              <a:lnSpc>
                <a:spcPct val="120000"/>
              </a:lnSpc>
              <a:defRPr/>
            </a:pPr>
            <a:r>
              <a:rPr lang="zh-CN" altLang="en-US" sz="2800" dirty="0" smtClean="0">
                <a:latin typeface="+mn-ea"/>
              </a:rPr>
              <a:t>我国</a:t>
            </a:r>
            <a:r>
              <a:rPr lang="zh-CN" altLang="en-US" sz="2800" dirty="0">
                <a:latin typeface="+mn-ea"/>
              </a:rPr>
              <a:t>规定完全使用国际单位制 </a:t>
            </a:r>
            <a:r>
              <a:rPr lang="en-US" altLang="zh-CN" sz="2800" dirty="0">
                <a:latin typeface="+mn-ea"/>
              </a:rPr>
              <a:t>—— </a:t>
            </a:r>
            <a:r>
              <a:rPr lang="en-US" altLang="zh-CN" sz="2800" dirty="0" smtClean="0">
                <a:latin typeface="+mn-ea"/>
              </a:rPr>
              <a:t>SI</a:t>
            </a:r>
            <a:endParaRPr lang="zh-CN" altLang="en-US" sz="2800" dirty="0">
              <a:latin typeface="+mn-ea"/>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36717575"/>
              </p:ext>
            </p:extLst>
          </p:nvPr>
        </p:nvGraphicFramePr>
        <p:xfrm>
          <a:off x="6029796" y="4099868"/>
          <a:ext cx="1206500" cy="534987"/>
        </p:xfrm>
        <a:graphic>
          <a:graphicData uri="http://schemas.openxmlformats.org/presentationml/2006/ole">
            <mc:AlternateContent xmlns:mc="http://schemas.openxmlformats.org/markup-compatibility/2006">
              <mc:Choice xmlns:v="urn:schemas-microsoft-com:vml" Requires="v">
                <p:oleObj spid="_x0000_s90093" name="公式" r:id="rId3" imgW="495000" imgH="215640" progId="Equation.3">
                  <p:embed/>
                </p:oleObj>
              </mc:Choice>
              <mc:Fallback>
                <p:oleObj name="公式" r:id="rId3" imgW="495000" imgH="215640" progId="Equation.3">
                  <p:embed/>
                  <p:pic>
                    <p:nvPicPr>
                      <p:cNvPr id="0" name="Picture 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9796" y="4099868"/>
                        <a:ext cx="1206500" cy="534987"/>
                      </a:xfrm>
                      <a:prstGeom prst="rect">
                        <a:avLst/>
                      </a:prstGeom>
                      <a:solidFill>
                        <a:schemeClr val="bg1"/>
                      </a:solid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7644628"/>
              </p:ext>
            </p:extLst>
          </p:nvPr>
        </p:nvGraphicFramePr>
        <p:xfrm>
          <a:off x="6300688" y="1556792"/>
          <a:ext cx="863600" cy="485775"/>
        </p:xfrm>
        <a:graphic>
          <a:graphicData uri="http://schemas.openxmlformats.org/presentationml/2006/ole">
            <mc:AlternateContent xmlns:mc="http://schemas.openxmlformats.org/markup-compatibility/2006">
              <mc:Choice xmlns:v="urn:schemas-microsoft-com:vml" Requires="v">
                <p:oleObj spid="_x0000_s90094" name="公式" r:id="rId5" imgW="368140" imgH="203112" progId="Equation.3">
                  <p:embed/>
                </p:oleObj>
              </mc:Choice>
              <mc:Fallback>
                <p:oleObj name="公式" r:id="rId5" imgW="368140" imgH="203112" progId="Equation.3">
                  <p:embed/>
                  <p:pic>
                    <p:nvPicPr>
                      <p:cNvPr id="0" name="Picture 10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688" y="1556792"/>
                        <a:ext cx="863600" cy="485775"/>
                      </a:xfrm>
                      <a:prstGeom prst="rect">
                        <a:avLst/>
                      </a:prstGeom>
                      <a:solidFill>
                        <a:schemeClr val="bg1"/>
                      </a:solid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956015694"/>
              </p:ext>
            </p:extLst>
          </p:nvPr>
        </p:nvGraphicFramePr>
        <p:xfrm>
          <a:off x="6157242" y="2042567"/>
          <a:ext cx="935038" cy="527050"/>
        </p:xfrm>
        <a:graphic>
          <a:graphicData uri="http://schemas.openxmlformats.org/presentationml/2006/ole">
            <mc:AlternateContent xmlns:mc="http://schemas.openxmlformats.org/markup-compatibility/2006">
              <mc:Choice xmlns:v="urn:schemas-microsoft-com:vml" Requires="v">
                <p:oleObj spid="_x0000_s90095" name="公式" r:id="rId7" imgW="368140" imgH="203112" progId="Equation.3">
                  <p:embed/>
                </p:oleObj>
              </mc:Choice>
              <mc:Fallback>
                <p:oleObj name="公式" r:id="rId7" imgW="368140" imgH="203112" progId="Equation.3">
                  <p:embed/>
                  <p:pic>
                    <p:nvPicPr>
                      <p:cNvPr id="0" name="Picture 1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7242" y="2042567"/>
                        <a:ext cx="935038" cy="52705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658396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14282" y="428604"/>
            <a:ext cx="7772400" cy="747698"/>
          </a:xfrm>
        </p:spPr>
        <p:txBody>
          <a:bodyPr/>
          <a:lstStyle/>
          <a:p>
            <a:pPr algn="l"/>
            <a:r>
              <a:rPr lang="zh-CN" altLang="en-US" sz="3200" b="1" dirty="0" smtClean="0"/>
              <a:t>二、量纲</a:t>
            </a:r>
            <a:endParaRPr lang="zh-CN" altLang="en-US" sz="3200" b="1" dirty="0"/>
          </a:p>
        </p:txBody>
      </p:sp>
      <p:sp>
        <p:nvSpPr>
          <p:cNvPr id="4" name="内容占位符 3"/>
          <p:cNvSpPr>
            <a:spLocks noGrp="1"/>
          </p:cNvSpPr>
          <p:nvPr>
            <p:ph idx="1"/>
          </p:nvPr>
        </p:nvSpPr>
        <p:spPr>
          <a:xfrm>
            <a:off x="179512" y="1196752"/>
            <a:ext cx="8429684" cy="5328592"/>
          </a:xfrm>
        </p:spPr>
        <p:txBody>
          <a:bodyPr/>
          <a:lstStyle/>
          <a:p>
            <a:pPr marL="0" lvl="1" indent="457200">
              <a:lnSpc>
                <a:spcPct val="150000"/>
              </a:lnSpc>
              <a:buNone/>
            </a:pPr>
            <a:r>
              <a:rPr lang="zh-CN" altLang="en-US" dirty="0" smtClean="0"/>
              <a:t>任何一种单位制，都是首先选定几个</a:t>
            </a:r>
            <a:r>
              <a:rPr lang="zh-CN" altLang="en-US" b="1" dirty="0" smtClean="0">
                <a:solidFill>
                  <a:schemeClr val="accent2"/>
                </a:solidFill>
              </a:rPr>
              <a:t>基本量</a:t>
            </a:r>
            <a:r>
              <a:rPr lang="zh-CN" altLang="en-US" dirty="0" smtClean="0"/>
              <a:t>，其他物理量都可以通过已知的物理关系与基本量联系起来，这些物理量叫</a:t>
            </a:r>
            <a:r>
              <a:rPr lang="zh-CN" altLang="en-US" b="1" dirty="0" smtClean="0">
                <a:solidFill>
                  <a:schemeClr val="accent2"/>
                </a:solidFill>
              </a:rPr>
              <a:t>导出量</a:t>
            </a:r>
            <a:r>
              <a:rPr lang="zh-CN" altLang="en-US" dirty="0" smtClean="0"/>
              <a:t>。</a:t>
            </a:r>
            <a:endParaRPr lang="en-US" altLang="zh-CN" dirty="0" smtClean="0"/>
          </a:p>
          <a:p>
            <a:pPr marL="0" lvl="1" indent="457200">
              <a:lnSpc>
                <a:spcPct val="150000"/>
              </a:lnSpc>
              <a:buNone/>
            </a:pPr>
            <a:r>
              <a:rPr lang="zh-CN" altLang="en-US" dirty="0" smtClean="0"/>
              <a:t>如</a:t>
            </a:r>
            <a:r>
              <a:rPr lang="en-US" altLang="zh-CN" dirty="0" smtClean="0"/>
              <a:t>SI</a:t>
            </a:r>
            <a:r>
              <a:rPr lang="zh-CN" altLang="en-US" dirty="0" smtClean="0"/>
              <a:t>、</a:t>
            </a:r>
            <a:r>
              <a:rPr lang="en-US" altLang="zh-CN" dirty="0" smtClean="0"/>
              <a:t>CGS</a:t>
            </a:r>
            <a:r>
              <a:rPr lang="zh-CN" altLang="en-US" dirty="0" smtClean="0"/>
              <a:t>单位制中，都规定基本量为</a:t>
            </a:r>
            <a:r>
              <a:rPr lang="en-US" altLang="zh-CN" dirty="0" smtClean="0"/>
              <a:t>L</a:t>
            </a:r>
            <a:r>
              <a:rPr lang="zh-CN" altLang="en-US" dirty="0" smtClean="0"/>
              <a:t>、</a:t>
            </a:r>
            <a:r>
              <a:rPr lang="en-US" altLang="zh-CN" dirty="0" smtClean="0"/>
              <a:t>M</a:t>
            </a:r>
            <a:r>
              <a:rPr lang="zh-CN" altLang="en-US" dirty="0" smtClean="0"/>
              <a:t>、</a:t>
            </a:r>
            <a:r>
              <a:rPr lang="en-US" altLang="zh-CN" dirty="0" smtClean="0"/>
              <a:t>T</a:t>
            </a:r>
            <a:r>
              <a:rPr lang="zh-CN" altLang="en-US" dirty="0" smtClean="0"/>
              <a:t>为基本量，其他物理量都可以导出。</a:t>
            </a:r>
            <a:endParaRPr lang="en-US" altLang="zh-CN" dirty="0" smtClean="0"/>
          </a:p>
        </p:txBody>
      </p:sp>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18</a:t>
            </a:fld>
            <a:endParaRPr lang="en-US" altLang="zh-CN"/>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625" y="5085184"/>
            <a:ext cx="2244375" cy="17451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19</a:t>
            </a:fld>
            <a:endParaRPr lang="en-US" altLang="zh-CN"/>
          </a:p>
        </p:txBody>
      </p:sp>
      <p:sp>
        <p:nvSpPr>
          <p:cNvPr id="4" name="内容占位符 3"/>
          <p:cNvSpPr txBox="1">
            <a:spLocks/>
          </p:cNvSpPr>
          <p:nvPr/>
        </p:nvSpPr>
        <p:spPr>
          <a:xfrm>
            <a:off x="179512" y="1291272"/>
            <a:ext cx="1872208" cy="864096"/>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lvl="1">
              <a:buFontTx/>
              <a:buNone/>
            </a:pPr>
            <a:r>
              <a:rPr lang="zh-CN" altLang="en-US" kern="0" dirty="0" smtClean="0"/>
              <a:t>如：</a:t>
            </a:r>
            <a:endParaRPr lang="zh-CN" altLang="en-US" kern="0" dirty="0"/>
          </a:p>
        </p:txBody>
      </p:sp>
      <p:sp>
        <p:nvSpPr>
          <p:cNvPr id="5" name="灯片编号占位符 1"/>
          <p:cNvSpPr txBox="1">
            <a:spLocks/>
          </p:cNvSpPr>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kumimoji="0" sz="14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defRPr/>
            </a:pPr>
            <a:fld id="{E6C5E7C0-B8DF-44BF-81C0-2969BC2CD8A6}" type="slidenum">
              <a:rPr lang="en-US" altLang="zh-CN" smtClean="0"/>
              <a:pPr>
                <a:defRPr/>
              </a:pPr>
              <a:t>19</a:t>
            </a:fld>
            <a:endParaRPr lang="en-US" altLang="zh-CN"/>
          </a:p>
        </p:txBody>
      </p:sp>
      <p:sp>
        <p:nvSpPr>
          <p:cNvPr id="6" name="矩形 5"/>
          <p:cNvSpPr/>
          <p:nvPr/>
        </p:nvSpPr>
        <p:spPr>
          <a:xfrm>
            <a:off x="5076056" y="1052736"/>
            <a:ext cx="3625479" cy="2031325"/>
          </a:xfrm>
          <a:prstGeom prst="rect">
            <a:avLst/>
          </a:prstGeom>
        </p:spPr>
        <p:txBody>
          <a:bodyPr wrap="square">
            <a:spAutoFit/>
          </a:bodyPr>
          <a:lstStyle/>
          <a:p>
            <a:pPr algn="l">
              <a:lnSpc>
                <a:spcPct val="150000"/>
              </a:lnSpc>
            </a:pPr>
            <a:r>
              <a:rPr lang="en-US" altLang="zh-CN" sz="2800" dirty="0" smtClean="0">
                <a:latin typeface="+mn-ea"/>
              </a:rPr>
              <a:t>M,L,T</a:t>
            </a:r>
            <a:r>
              <a:rPr lang="zh-CN" altLang="en-US" sz="2800" dirty="0" smtClean="0">
                <a:latin typeface="+mn-ea"/>
              </a:rPr>
              <a:t>的方次叫</a:t>
            </a:r>
            <a:r>
              <a:rPr lang="zh-CN" altLang="en-US" sz="2800" b="1" dirty="0" smtClean="0">
                <a:solidFill>
                  <a:srgbClr val="FF0000"/>
                </a:solidFill>
                <a:latin typeface="+mn-ea"/>
              </a:rPr>
              <a:t>量纲</a:t>
            </a:r>
            <a:r>
              <a:rPr lang="zh-CN" altLang="en-US" sz="2800" dirty="0">
                <a:latin typeface="+mn-ea"/>
              </a:rPr>
              <a:t>；</a:t>
            </a:r>
            <a:r>
              <a:rPr lang="zh-CN" altLang="en-US" sz="2800" dirty="0" smtClean="0">
                <a:latin typeface="+mn-ea"/>
              </a:rPr>
              <a:t>以上表达式叫</a:t>
            </a:r>
            <a:r>
              <a:rPr lang="zh-CN" altLang="en-US" sz="2800" b="1" dirty="0" smtClean="0">
                <a:solidFill>
                  <a:srgbClr val="FF0000"/>
                </a:solidFill>
                <a:latin typeface="+mn-ea"/>
              </a:rPr>
              <a:t>量纲公式</a:t>
            </a:r>
            <a:r>
              <a:rPr lang="zh-CN" altLang="en-US" sz="2800" dirty="0" smtClean="0">
                <a:latin typeface="+mn-ea"/>
              </a:rPr>
              <a:t>。</a:t>
            </a:r>
            <a:endParaRPr lang="zh-CN" altLang="en-US" sz="2800" dirty="0"/>
          </a:p>
        </p:txBody>
      </p:sp>
      <p:graphicFrame>
        <p:nvGraphicFramePr>
          <p:cNvPr id="7" name="Object 2"/>
          <p:cNvGraphicFramePr>
            <a:graphicFrameLocks noChangeAspect="1"/>
          </p:cNvGraphicFramePr>
          <p:nvPr>
            <p:extLst>
              <p:ext uri="{D42A27DB-BD31-4B8C-83A1-F6EECF244321}">
                <p14:modId xmlns:p14="http://schemas.microsoft.com/office/powerpoint/2010/main" val="617581790"/>
              </p:ext>
            </p:extLst>
          </p:nvPr>
        </p:nvGraphicFramePr>
        <p:xfrm>
          <a:off x="1475656" y="1124744"/>
          <a:ext cx="3286148" cy="4198976"/>
        </p:xfrm>
        <a:graphic>
          <a:graphicData uri="http://schemas.openxmlformats.org/presentationml/2006/ole">
            <mc:AlternateContent xmlns:mc="http://schemas.openxmlformats.org/markup-compatibility/2006">
              <mc:Choice xmlns:v="urn:schemas-microsoft-com:vml" Requires="v">
                <p:oleObj spid="_x0000_s90448" name="公式" r:id="rId3" imgW="1384300" imgH="1981200" progId="Equation.3">
                  <p:embed/>
                </p:oleObj>
              </mc:Choice>
              <mc:Fallback>
                <p:oleObj name="公式" r:id="rId3" imgW="1384300" imgH="1981200" progId="Equation.3">
                  <p:embed/>
                  <p:pic>
                    <p:nvPicPr>
                      <p:cNvPr id="0"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124744"/>
                        <a:ext cx="3286148" cy="41989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5122985" y="2996952"/>
            <a:ext cx="3625479" cy="2677656"/>
          </a:xfrm>
          <a:prstGeom prst="rect">
            <a:avLst/>
          </a:prstGeom>
        </p:spPr>
        <p:txBody>
          <a:bodyPr wrap="square">
            <a:spAutoFit/>
          </a:bodyPr>
          <a:lstStyle/>
          <a:p>
            <a:pPr algn="l">
              <a:lnSpc>
                <a:spcPct val="150000"/>
              </a:lnSpc>
            </a:pPr>
            <a:r>
              <a:rPr lang="en-US" altLang="zh-CN" sz="2800" dirty="0" smtClean="0">
                <a:latin typeface="+mn-ea"/>
              </a:rPr>
              <a:t>  </a:t>
            </a:r>
            <a:r>
              <a:rPr lang="zh-CN" altLang="en-US" sz="2800" b="1" dirty="0" smtClean="0">
                <a:solidFill>
                  <a:srgbClr val="FF0000"/>
                </a:solidFill>
                <a:latin typeface="+mn-ea"/>
              </a:rPr>
              <a:t>量纲公式的作用：</a:t>
            </a:r>
            <a:r>
              <a:rPr lang="zh-CN" altLang="en-US" sz="2800" dirty="0" smtClean="0">
                <a:latin typeface="+mn-ea"/>
              </a:rPr>
              <a:t>表明导出量与基本量的关系、单位换算、验证公式、探求规律。</a:t>
            </a:r>
            <a:endParaRPr lang="zh-CN" altLang="en-US" sz="2800" dirty="0"/>
          </a:p>
        </p:txBody>
      </p:sp>
    </p:spTree>
    <p:extLst>
      <p:ext uri="{BB962C8B-B14F-4D97-AF65-F5344CB8AC3E}">
        <p14:creationId xmlns:p14="http://schemas.microsoft.com/office/powerpoint/2010/main" val="349649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2</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620688"/>
            <a:ext cx="3489276" cy="3816424"/>
          </a:xfrm>
          <a:prstGeom prst="rect">
            <a:avLst/>
          </a:prstGeom>
        </p:spPr>
      </p:pic>
      <p:pic>
        <p:nvPicPr>
          <p:cNvPr id="123906" name="Picture 2" descr="https://ss0.bdstatic.com/94oJfD_bAAcT8t7mm9GUKT-xh_/timg?image&amp;quality=100&amp;size=b4000_4000&amp;sec=1456479141&amp;di=3d4d90fe861a105d05ec72dbdd81070d&amp;src=http://img3.douban.com/view/note/large/public/p318193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509120"/>
            <a:ext cx="2917093" cy="202713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5364088" y="1700808"/>
            <a:ext cx="2031325" cy="646331"/>
          </a:xfrm>
          <a:prstGeom prst="rect">
            <a:avLst/>
          </a:prstGeom>
          <a:noFill/>
        </p:spPr>
        <p:txBody>
          <a:bodyPr wrap="none" rtlCol="0">
            <a:spAutoFit/>
          </a:bodyPr>
          <a:lstStyle/>
          <a:p>
            <a:r>
              <a:rPr lang="zh-CN" altLang="en-US" sz="3600" dirty="0" smtClean="0"/>
              <a:t>牛顿力学</a:t>
            </a:r>
            <a:endParaRPr lang="zh-CN" altLang="en-US" sz="3600"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0847" y="620688"/>
            <a:ext cx="4884706" cy="5777610"/>
          </a:xfrm>
          <a:prstGeom prst="rect">
            <a:avLst/>
          </a:prstGeom>
        </p:spPr>
      </p:pic>
    </p:spTree>
    <p:extLst>
      <p:ext uri="{BB962C8B-B14F-4D97-AF65-F5344CB8AC3E}">
        <p14:creationId xmlns:p14="http://schemas.microsoft.com/office/powerpoint/2010/main" val="4166231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556792"/>
            <a:ext cx="7772400" cy="4539208"/>
          </a:xfrm>
        </p:spPr>
        <p:txBody>
          <a:bodyPr/>
          <a:lstStyle/>
          <a:p>
            <a:pPr>
              <a:lnSpc>
                <a:spcPct val="150000"/>
              </a:lnSpc>
            </a:pPr>
            <a:r>
              <a:rPr lang="zh-CN" altLang="en-US" sz="2600" dirty="0" smtClean="0">
                <a:latin typeface="仿宋" panose="02010609060101010101" pitchFamily="49" charset="-122"/>
                <a:ea typeface="仿宋" panose="02010609060101010101" pitchFamily="49" charset="-122"/>
              </a:rPr>
              <a:t>找到了动力学基本方程之后，关于运动的定律已经有了。物理学的另一个主要任务就是要研究力，即根据给定物体和它周围环境的性质来计算作用在该物体上的力，并寻找各种不同类型的力的统一。如果弄清楚自然界中的最基本的力，我们在原则上就能解释自然界中各式各样的运动现象。这里，我们先来简单介绍一些常见的力。</a:t>
            </a:r>
            <a:endParaRPr lang="zh-CN" altLang="en-US" sz="2600" dirty="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20</a:t>
            </a:fld>
            <a:endParaRPr lang="en-US" altLang="zh-CN"/>
          </a:p>
        </p:txBody>
      </p:sp>
      <p:sp>
        <p:nvSpPr>
          <p:cNvPr id="5" name="Rectangle 6"/>
          <p:cNvSpPr txBox="1">
            <a:spLocks noChangeArrowheads="1"/>
          </p:cNvSpPr>
          <p:nvPr/>
        </p:nvSpPr>
        <p:spPr bwMode="auto">
          <a:xfrm>
            <a:off x="2411760" y="476672"/>
            <a:ext cx="3890961"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en-US" altLang="zh-CN" sz="3600" b="1" dirty="0" smtClean="0">
                <a:latin typeface="宋体" pitchFamily="2" charset="-122"/>
              </a:rPr>
              <a:t>§</a:t>
            </a:r>
            <a:r>
              <a:rPr lang="en-US" altLang="zh-CN" sz="3600" b="1" dirty="0" smtClean="0"/>
              <a:t>3.  </a:t>
            </a:r>
            <a:r>
              <a:rPr lang="zh-CN" altLang="en-US" sz="3600" b="1" dirty="0" smtClean="0"/>
              <a:t>力的种类 </a:t>
            </a:r>
            <a:endParaRPr lang="zh-CN" altLang="en-US" sz="3600" b="1" dirty="0"/>
          </a:p>
        </p:txBody>
      </p:sp>
    </p:spTree>
    <p:extLst>
      <p:ext uri="{BB962C8B-B14F-4D97-AF65-F5344CB8AC3E}">
        <p14:creationId xmlns:p14="http://schemas.microsoft.com/office/powerpoint/2010/main" val="518636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FBF18BB6-A6BE-43D6-8424-F8CBDD9CC27C}" type="slidenum">
              <a:rPr kumimoji="0" lang="en-US" altLang="zh-CN" sz="1400" smtClean="0"/>
              <a:pPr eaLnBrk="1" hangingPunct="1"/>
              <a:t>21</a:t>
            </a:fld>
            <a:endParaRPr kumimoji="0" lang="en-US" altLang="zh-CN" sz="1400" smtClean="0"/>
          </a:p>
        </p:txBody>
      </p:sp>
      <p:sp>
        <p:nvSpPr>
          <p:cNvPr id="4" name="Rectangle 5"/>
          <p:cNvSpPr txBox="1">
            <a:spLocks noChangeArrowheads="1"/>
          </p:cNvSpPr>
          <p:nvPr/>
        </p:nvSpPr>
        <p:spPr bwMode="auto">
          <a:xfrm>
            <a:off x="314391" y="692696"/>
            <a:ext cx="4286280" cy="571504"/>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a:r>
              <a:rPr lang="zh-CN" altLang="en-US" sz="3200" b="1" dirty="0" smtClean="0">
                <a:latin typeface="宋体" pitchFamily="2" charset="-122"/>
              </a:rPr>
              <a:t>一、万有引力与重力 </a:t>
            </a:r>
            <a:endParaRPr lang="zh-CN" altLang="en-US" sz="3200" b="1" dirty="0">
              <a:latin typeface="宋体" pitchFamily="2" charset="-122"/>
            </a:endParaRPr>
          </a:p>
        </p:txBody>
      </p:sp>
      <p:sp>
        <p:nvSpPr>
          <p:cNvPr id="5" name="Text Box 8"/>
          <p:cNvSpPr txBox="1">
            <a:spLocks noChangeArrowheads="1"/>
          </p:cNvSpPr>
          <p:nvPr/>
        </p:nvSpPr>
        <p:spPr bwMode="auto">
          <a:xfrm>
            <a:off x="748280" y="1651069"/>
            <a:ext cx="770478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zh-CN" altLang="en-US" sz="2600" dirty="0" smtClean="0"/>
              <a:t>万有引力大小</a:t>
            </a:r>
            <a:r>
              <a:rPr lang="zh-CN" altLang="en-US" sz="2800" dirty="0" smtClean="0"/>
              <a:t>：</a:t>
            </a:r>
            <a:endParaRPr lang="zh-CN" altLang="en-US" sz="2800" dirty="0"/>
          </a:p>
        </p:txBody>
      </p:sp>
      <p:sp>
        <p:nvSpPr>
          <p:cNvPr id="7" name="Text Box 10"/>
          <p:cNvSpPr txBox="1">
            <a:spLocks noChangeArrowheads="1"/>
          </p:cNvSpPr>
          <p:nvPr/>
        </p:nvSpPr>
        <p:spPr bwMode="auto">
          <a:xfrm>
            <a:off x="695676" y="2414084"/>
            <a:ext cx="5089107" cy="1592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25000"/>
              </a:lnSpc>
              <a:defRPr/>
            </a:pPr>
            <a:r>
              <a:rPr lang="zh-CN" altLang="en-US" sz="2600" dirty="0" smtClean="0"/>
              <a:t>其中</a:t>
            </a:r>
            <a:r>
              <a:rPr lang="en-US" altLang="zh-CN" sz="2600" dirty="0" smtClean="0"/>
              <a:t>M1</a:t>
            </a:r>
            <a:r>
              <a:rPr lang="zh-CN" altLang="en-US" sz="2600" dirty="0" smtClean="0"/>
              <a:t>和</a:t>
            </a:r>
            <a:r>
              <a:rPr lang="en-US" altLang="zh-CN" sz="2600" dirty="0" smtClean="0"/>
              <a:t>M2</a:t>
            </a:r>
            <a:r>
              <a:rPr lang="zh-CN" altLang="en-US" sz="2600" dirty="0" smtClean="0"/>
              <a:t>为两质点的质量，</a:t>
            </a:r>
            <a:r>
              <a:rPr lang="en-US" altLang="zh-CN" sz="2600" dirty="0" smtClean="0"/>
              <a:t>R</a:t>
            </a:r>
            <a:r>
              <a:rPr lang="zh-CN" altLang="en-US" sz="2600" dirty="0" smtClean="0"/>
              <a:t>为两质点间的距离，Ｇ为比例常数，称为引力常数。</a:t>
            </a:r>
            <a:r>
              <a:rPr lang="en-US" altLang="zh-CN" sz="2600" dirty="0" smtClean="0"/>
              <a:t> </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783" y="622873"/>
            <a:ext cx="2673417" cy="2579613"/>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2495339643"/>
              </p:ext>
            </p:extLst>
          </p:nvPr>
        </p:nvGraphicFramePr>
        <p:xfrm>
          <a:off x="3419872" y="1535979"/>
          <a:ext cx="1717387" cy="794612"/>
        </p:xfrm>
        <a:graphic>
          <a:graphicData uri="http://schemas.openxmlformats.org/presentationml/2006/ole">
            <mc:AlternateContent xmlns:mc="http://schemas.openxmlformats.org/markup-compatibility/2006">
              <mc:Choice xmlns:v="urn:schemas-microsoft-com:vml" Requires="v">
                <p:oleObj spid="_x0000_s133383" name="Equation" r:id="rId4" imgW="850680" imgH="393480" progId="Equation.DSMT4">
                  <p:embed/>
                </p:oleObj>
              </mc:Choice>
              <mc:Fallback>
                <p:oleObj name="Equation" r:id="rId4" imgW="850680" imgH="393480" progId="Equation.DSMT4">
                  <p:embed/>
                  <p:pic>
                    <p:nvPicPr>
                      <p:cNvPr id="0" name=""/>
                      <p:cNvPicPr/>
                      <p:nvPr/>
                    </p:nvPicPr>
                    <p:blipFill>
                      <a:blip r:embed="rId5"/>
                      <a:stretch>
                        <a:fillRect/>
                      </a:stretch>
                    </p:blipFill>
                    <p:spPr>
                      <a:xfrm>
                        <a:off x="3419872" y="1535979"/>
                        <a:ext cx="1717387" cy="794612"/>
                      </a:xfrm>
                      <a:prstGeom prst="rect">
                        <a:avLst/>
                      </a:prstGeom>
                    </p:spPr>
                  </p:pic>
                </p:oleObj>
              </mc:Fallback>
            </mc:AlternateContent>
          </a:graphicData>
        </a:graphic>
      </p:graphicFrame>
      <p:sp>
        <p:nvSpPr>
          <p:cNvPr id="10" name="Text Box 10"/>
          <p:cNvSpPr txBox="1">
            <a:spLocks noChangeArrowheads="1"/>
          </p:cNvSpPr>
          <p:nvPr/>
        </p:nvSpPr>
        <p:spPr bwMode="auto">
          <a:xfrm>
            <a:off x="681477" y="3937820"/>
            <a:ext cx="7771585" cy="204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25000"/>
              </a:lnSpc>
              <a:defRPr/>
            </a:pPr>
            <a:r>
              <a:rPr lang="zh-CN" altLang="en-US" sz="2600" dirty="0"/>
              <a:t>万有引力是所有物体之间都存在的引力。对于日常物品，万有引力的作用非常小，以至于感受不到。天体之间万有引力的作用就非常明显了。</a:t>
            </a:r>
            <a:endParaRPr lang="en-US" altLang="zh-CN" sz="2600" dirty="0"/>
          </a:p>
          <a:p>
            <a:pPr algn="l" eaLnBrk="1" hangingPunct="1">
              <a:lnSpc>
                <a:spcPct val="125000"/>
              </a:lnSpc>
              <a:defRPr/>
            </a:pPr>
            <a:r>
              <a:rPr lang="zh-CN" altLang="zh-CN" sz="2600" dirty="0"/>
              <a:t>海潮的涨落就是月亮和太阳的万有引力作用形成的。</a:t>
            </a:r>
            <a:r>
              <a:rPr lang="en-US" altLang="zh-CN" sz="2600" dirty="0"/>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22</a:t>
            </a:fld>
            <a:endParaRPr lang="en-US" altLang="zh-CN"/>
          </a:p>
        </p:txBody>
      </p:sp>
      <p:sp>
        <p:nvSpPr>
          <p:cNvPr id="3" name="矩形 2"/>
          <p:cNvSpPr/>
          <p:nvPr/>
        </p:nvSpPr>
        <p:spPr>
          <a:xfrm>
            <a:off x="611560" y="908720"/>
            <a:ext cx="6552728" cy="461665"/>
          </a:xfrm>
          <a:prstGeom prst="rect">
            <a:avLst/>
          </a:prstGeom>
        </p:spPr>
        <p:txBody>
          <a:bodyPr wrap="square">
            <a:spAutoFit/>
          </a:bodyPr>
          <a:lstStyle/>
          <a:p>
            <a:r>
              <a:rPr lang="zh-CN" altLang="zh-CN" kern="100" dirty="0">
                <a:cs typeface="Times New Roman" panose="02020603050405020304" pitchFamily="18" charset="0"/>
              </a:rPr>
              <a:t>在地球表面物体所受到的重力</a:t>
            </a:r>
            <a:r>
              <a:rPr lang="en-US" altLang="zh-CN" kern="100" dirty="0"/>
              <a:t>mg</a:t>
            </a:r>
            <a:r>
              <a:rPr lang="zh-CN" altLang="zh-CN" kern="100" dirty="0">
                <a:cs typeface="Times New Roman" panose="02020603050405020304" pitchFamily="18" charset="0"/>
              </a:rPr>
              <a:t>就是万有引力。</a:t>
            </a:r>
            <a:endParaRPr lang="zh-CN" altLang="en-US" dirty="0"/>
          </a:p>
        </p:txBody>
      </p:sp>
      <p:sp>
        <p:nvSpPr>
          <p:cNvPr id="4" name="矩形 3"/>
          <p:cNvSpPr/>
          <p:nvPr/>
        </p:nvSpPr>
        <p:spPr>
          <a:xfrm>
            <a:off x="615887" y="2780928"/>
            <a:ext cx="6378162" cy="461665"/>
          </a:xfrm>
          <a:prstGeom prst="rect">
            <a:avLst/>
          </a:prstGeom>
        </p:spPr>
        <p:txBody>
          <a:bodyPr wrap="square">
            <a:spAutoFit/>
          </a:bodyPr>
          <a:lstStyle/>
          <a:p>
            <a:pPr algn="l"/>
            <a:r>
              <a:rPr lang="zh-CN" altLang="zh-CN" kern="100" dirty="0">
                <a:cs typeface="Times New Roman" panose="02020603050405020304" pitchFamily="18" charset="0"/>
              </a:rPr>
              <a:t>其中</a:t>
            </a:r>
            <a:r>
              <a:rPr lang="en-US" altLang="zh-CN" kern="100" dirty="0"/>
              <a:t>M</a:t>
            </a:r>
            <a:r>
              <a:rPr lang="zh-CN" altLang="zh-CN" kern="100" dirty="0">
                <a:cs typeface="Times New Roman" panose="02020603050405020304" pitchFamily="18" charset="0"/>
              </a:rPr>
              <a:t>是地球的质量，</a:t>
            </a:r>
            <a:r>
              <a:rPr lang="en-US" altLang="zh-CN" kern="100" dirty="0"/>
              <a:t>R</a:t>
            </a:r>
            <a:r>
              <a:rPr lang="zh-CN" altLang="zh-CN" kern="100" dirty="0">
                <a:cs typeface="Times New Roman" panose="02020603050405020304" pitchFamily="18" charset="0"/>
              </a:rPr>
              <a:t>是地球的半径。</a:t>
            </a:r>
            <a:endParaRPr lang="zh-CN" altLang="en-US" dirty="0"/>
          </a:p>
        </p:txBody>
      </p:sp>
      <p:sp>
        <p:nvSpPr>
          <p:cNvPr id="5" name="矩形 4"/>
          <p:cNvSpPr/>
          <p:nvPr/>
        </p:nvSpPr>
        <p:spPr>
          <a:xfrm>
            <a:off x="-55634" y="3545195"/>
            <a:ext cx="8084018" cy="461665"/>
          </a:xfrm>
          <a:prstGeom prst="rect">
            <a:avLst/>
          </a:prstGeom>
        </p:spPr>
        <p:txBody>
          <a:bodyPr wrap="square">
            <a:spAutoFit/>
          </a:bodyPr>
          <a:lstStyle/>
          <a:p>
            <a:pPr marL="0" lvl="1" indent="714375" algn="l">
              <a:buNone/>
            </a:pPr>
            <a:r>
              <a:rPr lang="en-US" altLang="zh-CN" dirty="0"/>
              <a:t>SI</a:t>
            </a:r>
            <a:r>
              <a:rPr lang="zh-CN" altLang="en-US" dirty="0"/>
              <a:t>中，质量的单位是千克，重力是力，单位为牛顿。</a:t>
            </a:r>
          </a:p>
        </p:txBody>
      </p:sp>
      <p:graphicFrame>
        <p:nvGraphicFramePr>
          <p:cNvPr id="6" name="对象 5"/>
          <p:cNvGraphicFramePr>
            <a:graphicFrameLocks noChangeAspect="1"/>
          </p:cNvGraphicFramePr>
          <p:nvPr>
            <p:extLst>
              <p:ext uri="{D42A27DB-BD31-4B8C-83A1-F6EECF244321}">
                <p14:modId xmlns:p14="http://schemas.microsoft.com/office/powerpoint/2010/main" val="430254293"/>
              </p:ext>
            </p:extLst>
          </p:nvPr>
        </p:nvGraphicFramePr>
        <p:xfrm>
          <a:off x="2699792" y="1658316"/>
          <a:ext cx="1296144" cy="820010"/>
        </p:xfrm>
        <a:graphic>
          <a:graphicData uri="http://schemas.openxmlformats.org/presentationml/2006/ole">
            <mc:AlternateContent xmlns:mc="http://schemas.openxmlformats.org/markup-compatibility/2006">
              <mc:Choice xmlns:v="urn:schemas-microsoft-com:vml" Requires="v">
                <p:oleObj spid="_x0000_s189457" name="Equation" r:id="rId3" imgW="622080" imgH="393480" progId="Equation.DSMT4">
                  <p:embed/>
                </p:oleObj>
              </mc:Choice>
              <mc:Fallback>
                <p:oleObj name="Equation" r:id="rId3" imgW="622080" imgH="393480" progId="Equation.DSMT4">
                  <p:embed/>
                  <p:pic>
                    <p:nvPicPr>
                      <p:cNvPr id="0" name=""/>
                      <p:cNvPicPr/>
                      <p:nvPr/>
                    </p:nvPicPr>
                    <p:blipFill>
                      <a:blip r:embed="rId4"/>
                      <a:stretch>
                        <a:fillRect/>
                      </a:stretch>
                    </p:blipFill>
                    <p:spPr>
                      <a:xfrm>
                        <a:off x="2699792" y="1658316"/>
                        <a:ext cx="1296144" cy="820010"/>
                      </a:xfrm>
                      <a:prstGeom prst="rect">
                        <a:avLst/>
                      </a:prstGeom>
                    </p:spPr>
                  </p:pic>
                </p:oleObj>
              </mc:Fallback>
            </mc:AlternateContent>
          </a:graphicData>
        </a:graphic>
      </p:graphicFrame>
    </p:spTree>
    <p:extLst>
      <p:ext uri="{BB962C8B-B14F-4D97-AF65-F5344CB8AC3E}">
        <p14:creationId xmlns:p14="http://schemas.microsoft.com/office/powerpoint/2010/main" val="31582170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B293985-13C7-43AE-9557-9AD04C08CE88}" type="slidenum">
              <a:rPr kumimoji="0" lang="en-US" altLang="zh-CN" sz="1400" smtClean="0"/>
              <a:pPr eaLnBrk="1" hangingPunct="1"/>
              <a:t>23</a:t>
            </a:fld>
            <a:endParaRPr kumimoji="0" lang="en-US" altLang="zh-CN" sz="1400" dirty="0" smtClean="0"/>
          </a:p>
        </p:txBody>
      </p:sp>
      <p:sp>
        <p:nvSpPr>
          <p:cNvPr id="4" name="Rectangle 5"/>
          <p:cNvSpPr txBox="1">
            <a:spLocks noChangeArrowheads="1"/>
          </p:cNvSpPr>
          <p:nvPr/>
        </p:nvSpPr>
        <p:spPr bwMode="auto">
          <a:xfrm>
            <a:off x="457200" y="620688"/>
            <a:ext cx="2314600" cy="60960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a:r>
              <a:rPr lang="zh-CN" altLang="en-US" sz="3200" b="1" dirty="0" smtClean="0">
                <a:latin typeface="宋体" pitchFamily="2" charset="-122"/>
              </a:rPr>
              <a:t>二</a:t>
            </a:r>
            <a:r>
              <a:rPr lang="zh-CN" altLang="en-US" sz="3200" b="1" dirty="0">
                <a:latin typeface="宋体" pitchFamily="2" charset="-122"/>
              </a:rPr>
              <a:t>、</a:t>
            </a:r>
            <a:r>
              <a:rPr lang="zh-CN" altLang="en-US" sz="3200" b="1" dirty="0" smtClean="0">
                <a:latin typeface="宋体" pitchFamily="2" charset="-122"/>
              </a:rPr>
              <a:t>弹性力</a:t>
            </a:r>
            <a:r>
              <a:rPr lang="zh-CN" altLang="en-US" sz="3200" b="1" dirty="0" smtClean="0"/>
              <a:t> </a:t>
            </a:r>
            <a:endParaRPr lang="zh-CN" altLang="en-US" sz="3200" b="1" dirty="0"/>
          </a:p>
        </p:txBody>
      </p:sp>
      <p:graphicFrame>
        <p:nvGraphicFramePr>
          <p:cNvPr id="6" name="Object 9"/>
          <p:cNvGraphicFramePr>
            <a:graphicFrameLocks noChangeAspect="1"/>
          </p:cNvGraphicFramePr>
          <p:nvPr>
            <p:extLst>
              <p:ext uri="{D42A27DB-BD31-4B8C-83A1-F6EECF244321}">
                <p14:modId xmlns:p14="http://schemas.microsoft.com/office/powerpoint/2010/main" val="3481172386"/>
              </p:ext>
            </p:extLst>
          </p:nvPr>
        </p:nvGraphicFramePr>
        <p:xfrm>
          <a:off x="6297254" y="5373216"/>
          <a:ext cx="1518043" cy="529550"/>
        </p:xfrm>
        <a:graphic>
          <a:graphicData uri="http://schemas.openxmlformats.org/presentationml/2006/ole">
            <mc:AlternateContent xmlns:mc="http://schemas.openxmlformats.org/markup-compatibility/2006">
              <mc:Choice xmlns:v="urn:schemas-microsoft-com:vml" Requires="v">
                <p:oleObj spid="_x0000_s13734" r:id="rId3" imgW="532937" imgH="177646" progId="">
                  <p:embed/>
                </p:oleObj>
              </mc:Choice>
              <mc:Fallback>
                <p:oleObj r:id="rId3" imgW="532937" imgH="177646" progId="">
                  <p:embed/>
                  <p:pic>
                    <p:nvPicPr>
                      <p:cNvPr id="0" name="Picture 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7254" y="5373216"/>
                        <a:ext cx="1518043" cy="52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本框 1"/>
          <p:cNvSpPr txBox="1"/>
          <p:nvPr/>
        </p:nvSpPr>
        <p:spPr>
          <a:xfrm>
            <a:off x="6134810" y="4694254"/>
            <a:ext cx="1826142" cy="584775"/>
          </a:xfrm>
          <a:prstGeom prst="rect">
            <a:avLst/>
          </a:prstGeom>
          <a:noFill/>
        </p:spPr>
        <p:txBody>
          <a:bodyPr wrap="none" rtlCol="0">
            <a:spAutoFit/>
          </a:bodyPr>
          <a:lstStyle/>
          <a:p>
            <a:r>
              <a:rPr lang="zh-CN" altLang="en-US" sz="3200" dirty="0" smtClean="0">
                <a:solidFill>
                  <a:srgbClr val="C00000"/>
                </a:solidFill>
              </a:rPr>
              <a:t>胡克定律</a:t>
            </a:r>
            <a:endParaRPr lang="zh-CN" altLang="en-US" sz="3200" dirty="0">
              <a:solidFill>
                <a:srgbClr val="C00000"/>
              </a:solidFill>
            </a:endParaRPr>
          </a:p>
        </p:txBody>
      </p:sp>
      <p:pic>
        <p:nvPicPr>
          <p:cNvPr id="3" name="图片 2"/>
          <p:cNvPicPr>
            <a:picLocks noChangeAspect="1"/>
          </p:cNvPicPr>
          <p:nvPr/>
        </p:nvPicPr>
        <p:blipFill>
          <a:blip r:embed="rId5"/>
          <a:stretch>
            <a:fillRect/>
          </a:stretch>
        </p:blipFill>
        <p:spPr>
          <a:xfrm>
            <a:off x="5292080" y="868883"/>
            <a:ext cx="3528392" cy="3614152"/>
          </a:xfrm>
          <a:prstGeom prst="rect">
            <a:avLst/>
          </a:prstGeom>
        </p:spPr>
      </p:pic>
      <p:sp>
        <p:nvSpPr>
          <p:cNvPr id="10" name="Text Box 8"/>
          <p:cNvSpPr txBox="1">
            <a:spLocks noChangeArrowheads="1"/>
          </p:cNvSpPr>
          <p:nvPr/>
        </p:nvSpPr>
        <p:spPr bwMode="auto">
          <a:xfrm>
            <a:off x="457200" y="1340768"/>
            <a:ext cx="4546848" cy="603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342900" indent="-342900" algn="l" eaLnBrk="1" hangingPunct="1">
              <a:lnSpc>
                <a:spcPct val="125000"/>
              </a:lnSpc>
              <a:buClr>
                <a:srgbClr val="003A93"/>
              </a:buClr>
              <a:buFont typeface="Wingdings" panose="05000000000000000000" pitchFamily="2" charset="2"/>
              <a:buChar char="Ø"/>
            </a:pPr>
            <a:r>
              <a:rPr lang="zh-CN" altLang="en-US" dirty="0" smtClean="0"/>
              <a:t>物体受到外力作用会发生形变。物体要恢复原来的形状，便产生了弹性力。 </a:t>
            </a:r>
            <a:endParaRPr lang="en-US" altLang="zh-CN" dirty="0" smtClean="0"/>
          </a:p>
          <a:p>
            <a:pPr marL="342900" indent="-342900" algn="l" eaLnBrk="1" hangingPunct="1">
              <a:lnSpc>
                <a:spcPct val="125000"/>
              </a:lnSpc>
              <a:buClr>
                <a:srgbClr val="003A93"/>
              </a:buClr>
              <a:buFont typeface="Wingdings" panose="05000000000000000000" pitchFamily="2" charset="2"/>
              <a:buChar char="Ø"/>
            </a:pPr>
            <a:r>
              <a:rPr lang="zh-CN" altLang="en-US" dirty="0" smtClean="0"/>
              <a:t>弹性力的方向一般是恢复形变的方向。</a:t>
            </a:r>
            <a:endParaRPr lang="en-US" altLang="zh-CN" dirty="0" smtClean="0"/>
          </a:p>
          <a:p>
            <a:pPr marL="342900" indent="-342900" algn="l" eaLnBrk="1" hangingPunct="1">
              <a:lnSpc>
                <a:spcPct val="125000"/>
              </a:lnSpc>
              <a:buClr>
                <a:srgbClr val="003A93"/>
              </a:buClr>
              <a:buFont typeface="Wingdings" panose="05000000000000000000" pitchFamily="2" charset="2"/>
              <a:buChar char="Ø"/>
            </a:pPr>
            <a:r>
              <a:rPr lang="zh-CN" altLang="en-US" dirty="0" smtClean="0"/>
              <a:t>物体相互接触时所产生的的相互作用力，实质就是弹性力。只是大多数物体的形变非常小，不被人们察觉。</a:t>
            </a:r>
            <a:endParaRPr lang="en-US" altLang="zh-CN" dirty="0" smtClean="0"/>
          </a:p>
          <a:p>
            <a:pPr marL="342900" indent="-342900" algn="l" eaLnBrk="1" hangingPunct="1">
              <a:lnSpc>
                <a:spcPct val="125000"/>
              </a:lnSpc>
              <a:buClr>
                <a:srgbClr val="003A93"/>
              </a:buClr>
              <a:buFont typeface="Wingdings" panose="05000000000000000000" pitchFamily="2" charset="2"/>
              <a:buChar char="Ø"/>
            </a:pPr>
            <a:r>
              <a:rPr lang="zh-CN" altLang="en-US" dirty="0"/>
              <a:t>最</a:t>
            </a:r>
            <a:r>
              <a:rPr lang="zh-CN" altLang="en-US" dirty="0" smtClean="0"/>
              <a:t>典型的弹性作用力是弹簧的弹性力。</a:t>
            </a:r>
            <a:endParaRPr lang="en-US" altLang="zh-CN" dirty="0" smtClean="0"/>
          </a:p>
          <a:p>
            <a:pPr algn="l" eaLnBrk="1" hangingPunct="1"/>
            <a:r>
              <a:rPr lang="en-US" altLang="zh-CN" sz="2800" dirty="0" smtClean="0"/>
              <a:t>                                          </a:t>
            </a:r>
          </a:p>
          <a:p>
            <a:pPr algn="l" eaLnBrk="1" hangingPunct="1"/>
            <a:endParaRPr lang="en-US" altLang="zh-CN" sz="28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239184D-9FFB-445A-A7BB-D665618016ED}" type="slidenum">
              <a:rPr kumimoji="0" lang="en-US" altLang="zh-CN" sz="1400" smtClean="0"/>
              <a:pPr eaLnBrk="1" hangingPunct="1"/>
              <a:t>24</a:t>
            </a:fld>
            <a:endParaRPr kumimoji="0" lang="en-US" altLang="zh-CN" sz="1400" smtClean="0"/>
          </a:p>
        </p:txBody>
      </p:sp>
      <p:sp>
        <p:nvSpPr>
          <p:cNvPr id="4" name="Rectangle 5"/>
          <p:cNvSpPr txBox="1">
            <a:spLocks noChangeArrowheads="1"/>
          </p:cNvSpPr>
          <p:nvPr/>
        </p:nvSpPr>
        <p:spPr bwMode="auto">
          <a:xfrm>
            <a:off x="457200" y="620688"/>
            <a:ext cx="2386608" cy="60960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a:r>
              <a:rPr lang="zh-CN" altLang="en-US" sz="3200" b="1" dirty="0" smtClean="0">
                <a:latin typeface="宋体" pitchFamily="2" charset="-122"/>
              </a:rPr>
              <a:t>三</a:t>
            </a:r>
            <a:r>
              <a:rPr lang="en-US" altLang="zh-CN" sz="3200" b="1" dirty="0" smtClean="0">
                <a:latin typeface="宋体" pitchFamily="2" charset="-122"/>
              </a:rPr>
              <a:t>. </a:t>
            </a:r>
            <a:r>
              <a:rPr lang="zh-CN" altLang="en-US" sz="3200" b="1" dirty="0">
                <a:latin typeface="宋体" pitchFamily="2" charset="-122"/>
              </a:rPr>
              <a:t>摩擦力</a:t>
            </a:r>
          </a:p>
        </p:txBody>
      </p:sp>
      <p:graphicFrame>
        <p:nvGraphicFramePr>
          <p:cNvPr id="58371" name="Object 3"/>
          <p:cNvGraphicFramePr>
            <a:graphicFrameLocks noChangeAspect="1"/>
          </p:cNvGraphicFramePr>
          <p:nvPr>
            <p:extLst>
              <p:ext uri="{D42A27DB-BD31-4B8C-83A1-F6EECF244321}">
                <p14:modId xmlns:p14="http://schemas.microsoft.com/office/powerpoint/2010/main" val="804394342"/>
              </p:ext>
            </p:extLst>
          </p:nvPr>
        </p:nvGraphicFramePr>
        <p:xfrm>
          <a:off x="3779912" y="2344961"/>
          <a:ext cx="1303337" cy="511175"/>
        </p:xfrm>
        <a:graphic>
          <a:graphicData uri="http://schemas.openxmlformats.org/presentationml/2006/ole">
            <mc:AlternateContent xmlns:mc="http://schemas.openxmlformats.org/markup-compatibility/2006">
              <mc:Choice xmlns:v="urn:schemas-microsoft-com:vml" Requires="v">
                <p:oleObj spid="_x0000_s59359" name="Equation" r:id="rId3" imgW="596880" imgH="228600" progId="Equation.DSMT4">
                  <p:embed/>
                </p:oleObj>
              </mc:Choice>
              <mc:Fallback>
                <p:oleObj name="Equation" r:id="rId3" imgW="596880" imgH="228600" progId="Equation.DSMT4">
                  <p:embed/>
                  <p:pic>
                    <p:nvPicPr>
                      <p:cNvPr id="0" name="Picture 225"/>
                      <p:cNvPicPr>
                        <a:picLocks noChangeAspect="1" noChangeArrowheads="1"/>
                      </p:cNvPicPr>
                      <p:nvPr/>
                    </p:nvPicPr>
                    <p:blipFill>
                      <a:blip r:embed="rId4"/>
                      <a:srcRect/>
                      <a:stretch>
                        <a:fillRect/>
                      </a:stretch>
                    </p:blipFill>
                    <p:spPr bwMode="auto">
                      <a:xfrm>
                        <a:off x="3779912" y="2344961"/>
                        <a:ext cx="1303337" cy="511175"/>
                      </a:xfrm>
                      <a:prstGeom prst="rect">
                        <a:avLst/>
                      </a:prstGeom>
                      <a:solidFill>
                        <a:schemeClr val="bg1"/>
                      </a:solidFill>
                    </p:spPr>
                  </p:pic>
                </p:oleObj>
              </mc:Fallback>
            </mc:AlternateContent>
          </a:graphicData>
        </a:graphic>
      </p:graphicFrame>
      <p:sp>
        <p:nvSpPr>
          <p:cNvPr id="2" name="文本框 1"/>
          <p:cNvSpPr txBox="1"/>
          <p:nvPr/>
        </p:nvSpPr>
        <p:spPr>
          <a:xfrm flipH="1">
            <a:off x="1115616" y="1556792"/>
            <a:ext cx="4776842" cy="461665"/>
          </a:xfrm>
          <a:prstGeom prst="rect">
            <a:avLst/>
          </a:prstGeom>
          <a:noFill/>
        </p:spPr>
        <p:txBody>
          <a:bodyPr wrap="square" rtlCol="0">
            <a:spAutoFit/>
          </a:bodyPr>
          <a:lstStyle/>
          <a:p>
            <a:pPr algn="l"/>
            <a:r>
              <a:rPr lang="zh-CN" altLang="en-US" dirty="0" smtClean="0"/>
              <a:t>（</a:t>
            </a:r>
            <a:r>
              <a:rPr lang="en-US" altLang="zh-CN" dirty="0" smtClean="0"/>
              <a:t>1</a:t>
            </a:r>
            <a:r>
              <a:rPr lang="zh-CN" altLang="en-US" dirty="0" smtClean="0"/>
              <a:t>）干摩擦</a:t>
            </a:r>
            <a:endParaRPr lang="zh-CN" altLang="en-US" dirty="0"/>
          </a:p>
        </p:txBody>
      </p:sp>
      <p:sp>
        <p:nvSpPr>
          <p:cNvPr id="3" name="文本框 2"/>
          <p:cNvSpPr txBox="1"/>
          <p:nvPr/>
        </p:nvSpPr>
        <p:spPr>
          <a:xfrm>
            <a:off x="1835696" y="2344961"/>
            <a:ext cx="1107997" cy="461665"/>
          </a:xfrm>
          <a:prstGeom prst="rect">
            <a:avLst/>
          </a:prstGeom>
          <a:noFill/>
        </p:spPr>
        <p:txBody>
          <a:bodyPr wrap="none" rtlCol="0">
            <a:spAutoFit/>
          </a:bodyPr>
          <a:lstStyle/>
          <a:p>
            <a:r>
              <a:rPr lang="zh-CN" altLang="en-US" dirty="0" smtClean="0"/>
              <a:t>静摩擦</a:t>
            </a:r>
            <a:endParaRPr lang="zh-CN" altLang="en-US" dirty="0"/>
          </a:p>
        </p:txBody>
      </p:sp>
      <p:sp>
        <p:nvSpPr>
          <p:cNvPr id="17" name="文本框 16"/>
          <p:cNvSpPr txBox="1"/>
          <p:nvPr/>
        </p:nvSpPr>
        <p:spPr>
          <a:xfrm>
            <a:off x="1835696" y="2996952"/>
            <a:ext cx="1107997" cy="461665"/>
          </a:xfrm>
          <a:prstGeom prst="rect">
            <a:avLst/>
          </a:prstGeom>
          <a:noFill/>
        </p:spPr>
        <p:txBody>
          <a:bodyPr wrap="none" rtlCol="0">
            <a:spAutoFit/>
          </a:bodyPr>
          <a:lstStyle/>
          <a:p>
            <a:r>
              <a:rPr lang="zh-CN" altLang="en-US" dirty="0" smtClean="0"/>
              <a:t>动摩擦</a:t>
            </a:r>
            <a:endParaRPr lang="zh-CN" altLang="en-US" dirty="0"/>
          </a:p>
        </p:txBody>
      </p:sp>
      <p:graphicFrame>
        <p:nvGraphicFramePr>
          <p:cNvPr id="19" name="Object 18"/>
          <p:cNvGraphicFramePr>
            <a:graphicFrameLocks noChangeAspect="1"/>
          </p:cNvGraphicFramePr>
          <p:nvPr>
            <p:extLst>
              <p:ext uri="{D42A27DB-BD31-4B8C-83A1-F6EECF244321}">
                <p14:modId xmlns:p14="http://schemas.microsoft.com/office/powerpoint/2010/main" val="3751727532"/>
              </p:ext>
            </p:extLst>
          </p:nvPr>
        </p:nvGraphicFramePr>
        <p:xfrm>
          <a:off x="3779912" y="2938463"/>
          <a:ext cx="1306513" cy="487362"/>
        </p:xfrm>
        <a:graphic>
          <a:graphicData uri="http://schemas.openxmlformats.org/presentationml/2006/ole">
            <mc:AlternateContent xmlns:mc="http://schemas.openxmlformats.org/markup-compatibility/2006">
              <mc:Choice xmlns:v="urn:schemas-microsoft-com:vml" Requires="v">
                <p:oleObj spid="_x0000_s59360" name="Equation" r:id="rId5" imgW="622080" imgH="228600" progId="Equation.DSMT4">
                  <p:embed/>
                </p:oleObj>
              </mc:Choice>
              <mc:Fallback>
                <p:oleObj name="Equation" r:id="rId5" imgW="622080" imgH="228600" progId="Equation.DSMT4">
                  <p:embed/>
                  <p:pic>
                    <p:nvPicPr>
                      <p:cNvPr id="0" name=""/>
                      <p:cNvPicPr>
                        <a:picLocks noChangeAspect="1" noChangeArrowheads="1"/>
                      </p:cNvPicPr>
                      <p:nvPr/>
                    </p:nvPicPr>
                    <p:blipFill>
                      <a:blip r:embed="rId6"/>
                      <a:srcRect/>
                      <a:stretch>
                        <a:fillRect/>
                      </a:stretch>
                    </p:blipFill>
                    <p:spPr bwMode="auto">
                      <a:xfrm>
                        <a:off x="3779912" y="2938463"/>
                        <a:ext cx="1306513" cy="487362"/>
                      </a:xfrm>
                      <a:prstGeom prst="rect">
                        <a:avLst/>
                      </a:prstGeom>
                      <a:solidFill>
                        <a:schemeClr val="bg1"/>
                      </a:solidFill>
                    </p:spPr>
                  </p:pic>
                </p:oleObj>
              </mc:Fallback>
            </mc:AlternateContent>
          </a:graphicData>
        </a:graphic>
      </p:graphicFrame>
      <p:sp>
        <p:nvSpPr>
          <p:cNvPr id="5" name="文本框 4"/>
          <p:cNvSpPr txBox="1"/>
          <p:nvPr/>
        </p:nvSpPr>
        <p:spPr>
          <a:xfrm>
            <a:off x="1331640" y="3861048"/>
            <a:ext cx="6624736" cy="830997"/>
          </a:xfrm>
          <a:prstGeom prst="rect">
            <a:avLst/>
          </a:prstGeom>
          <a:noFill/>
        </p:spPr>
        <p:txBody>
          <a:bodyPr wrap="square" rtlCol="0">
            <a:spAutoFit/>
          </a:bodyPr>
          <a:lstStyle/>
          <a:p>
            <a:pPr algn="l"/>
            <a:r>
              <a:rPr lang="zh-CN" altLang="en-US" dirty="0" smtClean="0"/>
              <a:t>摩擦的起因相当复杂。</a:t>
            </a:r>
            <a:endParaRPr lang="en-US" altLang="zh-CN" dirty="0" smtClean="0"/>
          </a:p>
          <a:p>
            <a:pPr algn="l"/>
            <a:r>
              <a:rPr lang="zh-CN" altLang="en-US" dirty="0" smtClean="0"/>
              <a:t>主要与接触面的局部形变和表面的分子引力有关。</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C859487-95F3-45C1-82E0-98852B6E314F}" type="slidenum">
              <a:rPr kumimoji="0" lang="en-US" altLang="zh-CN" sz="1400" smtClean="0"/>
              <a:pPr eaLnBrk="1" hangingPunct="1"/>
              <a:t>25</a:t>
            </a:fld>
            <a:endParaRPr kumimoji="0" lang="en-US" altLang="zh-CN" sz="1400" smtClean="0"/>
          </a:p>
        </p:txBody>
      </p:sp>
      <p:sp>
        <p:nvSpPr>
          <p:cNvPr id="6" name="Text Box 9"/>
          <p:cNvSpPr txBox="1">
            <a:spLocks noChangeArrowheads="1"/>
          </p:cNvSpPr>
          <p:nvPr/>
        </p:nvSpPr>
        <p:spPr bwMode="auto">
          <a:xfrm>
            <a:off x="539750" y="1052513"/>
            <a:ext cx="75152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zh-CN" altLang="en-US" sz="2600" b="1" dirty="0" smtClean="0"/>
              <a:t>（</a:t>
            </a:r>
            <a:r>
              <a:rPr lang="en-US" altLang="zh-CN" sz="2600" b="1" dirty="0" smtClean="0"/>
              <a:t>2</a:t>
            </a:r>
            <a:r>
              <a:rPr lang="zh-CN" altLang="en-US" sz="2600" b="1" dirty="0" smtClean="0"/>
              <a:t>）湿摩擦力</a:t>
            </a:r>
            <a:r>
              <a:rPr lang="en-US" altLang="zh-CN" sz="2800" dirty="0"/>
              <a:t>	</a:t>
            </a:r>
            <a:endParaRPr lang="en-US" altLang="zh-CN" sz="2800" dirty="0" smtClean="0"/>
          </a:p>
          <a:p>
            <a:pPr algn="l" eaLnBrk="1" hangingPunct="1"/>
            <a:r>
              <a:rPr lang="en-US" altLang="zh-CN" sz="2800" dirty="0" smtClean="0"/>
              <a:t>	</a:t>
            </a:r>
          </a:p>
        </p:txBody>
      </p:sp>
      <p:sp>
        <p:nvSpPr>
          <p:cNvPr id="14" name="文本框 13"/>
          <p:cNvSpPr txBox="1"/>
          <p:nvPr/>
        </p:nvSpPr>
        <p:spPr>
          <a:xfrm>
            <a:off x="1527920" y="2344961"/>
            <a:ext cx="1723549" cy="461665"/>
          </a:xfrm>
          <a:prstGeom prst="rect">
            <a:avLst/>
          </a:prstGeom>
          <a:noFill/>
        </p:spPr>
        <p:txBody>
          <a:bodyPr wrap="none" rtlCol="0">
            <a:spAutoFit/>
          </a:bodyPr>
          <a:lstStyle/>
          <a:p>
            <a:r>
              <a:rPr lang="zh-CN" altLang="en-US" dirty="0" smtClean="0"/>
              <a:t>速度较小时</a:t>
            </a:r>
            <a:endParaRPr lang="zh-CN" altLang="en-US" dirty="0"/>
          </a:p>
        </p:txBody>
      </p:sp>
      <p:sp>
        <p:nvSpPr>
          <p:cNvPr id="15" name="文本框 14"/>
          <p:cNvSpPr txBox="1"/>
          <p:nvPr/>
        </p:nvSpPr>
        <p:spPr>
          <a:xfrm>
            <a:off x="1527922" y="2996952"/>
            <a:ext cx="1723549" cy="461665"/>
          </a:xfrm>
          <a:prstGeom prst="rect">
            <a:avLst/>
          </a:prstGeom>
          <a:noFill/>
        </p:spPr>
        <p:txBody>
          <a:bodyPr wrap="none" rtlCol="0">
            <a:spAutoFit/>
          </a:bodyPr>
          <a:lstStyle/>
          <a:p>
            <a:r>
              <a:rPr lang="zh-CN" altLang="en-US" dirty="0" smtClean="0"/>
              <a:t>速度较大时</a:t>
            </a:r>
            <a:endParaRPr lang="zh-CN" altLang="en-US" dirty="0"/>
          </a:p>
        </p:txBody>
      </p:sp>
      <p:sp>
        <p:nvSpPr>
          <p:cNvPr id="16" name="文本框 15"/>
          <p:cNvSpPr txBox="1"/>
          <p:nvPr/>
        </p:nvSpPr>
        <p:spPr>
          <a:xfrm>
            <a:off x="1331640" y="3861048"/>
            <a:ext cx="7056784" cy="461665"/>
          </a:xfrm>
          <a:prstGeom prst="rect">
            <a:avLst/>
          </a:prstGeom>
          <a:noFill/>
        </p:spPr>
        <p:txBody>
          <a:bodyPr wrap="square" rtlCol="0">
            <a:spAutoFit/>
          </a:bodyPr>
          <a:lstStyle/>
          <a:p>
            <a:pPr algn="l"/>
            <a:r>
              <a:rPr lang="zh-CN" altLang="en-US" dirty="0" smtClean="0"/>
              <a:t>通常湿摩擦比干摩擦要小得多，且不存在静摩擦力。</a:t>
            </a: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1031614401"/>
              </p:ext>
            </p:extLst>
          </p:nvPr>
        </p:nvGraphicFramePr>
        <p:xfrm>
          <a:off x="3515653" y="2290337"/>
          <a:ext cx="1563417" cy="1237705"/>
        </p:xfrm>
        <a:graphic>
          <a:graphicData uri="http://schemas.openxmlformats.org/presentationml/2006/ole">
            <mc:AlternateContent xmlns:mc="http://schemas.openxmlformats.org/markup-compatibility/2006">
              <mc:Choice xmlns:v="urn:schemas-microsoft-com:vml" Requires="v">
                <p:oleObj spid="_x0000_s16130" name="Equation" r:id="rId3" imgW="609480" imgH="482400" progId="Equation.DSMT4">
                  <p:embed/>
                </p:oleObj>
              </mc:Choice>
              <mc:Fallback>
                <p:oleObj name="Equation" r:id="rId3" imgW="609480" imgH="482400" progId="Equation.DSMT4">
                  <p:embed/>
                  <p:pic>
                    <p:nvPicPr>
                      <p:cNvPr id="0" name=""/>
                      <p:cNvPicPr/>
                      <p:nvPr/>
                    </p:nvPicPr>
                    <p:blipFill>
                      <a:blip r:embed="rId4"/>
                      <a:stretch>
                        <a:fillRect/>
                      </a:stretch>
                    </p:blipFill>
                    <p:spPr>
                      <a:xfrm>
                        <a:off x="3515653" y="2290337"/>
                        <a:ext cx="1563417" cy="123770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26</a:t>
            </a:fld>
            <a:endParaRPr lang="en-US" altLang="zh-CN"/>
          </a:p>
        </p:txBody>
      </p:sp>
      <p:sp>
        <p:nvSpPr>
          <p:cNvPr id="3" name="文本框 2"/>
          <p:cNvSpPr txBox="1"/>
          <p:nvPr/>
        </p:nvSpPr>
        <p:spPr>
          <a:xfrm>
            <a:off x="827584" y="1628800"/>
            <a:ext cx="7630616" cy="4200317"/>
          </a:xfrm>
          <a:prstGeom prst="rect">
            <a:avLst/>
          </a:prstGeom>
          <a:noFill/>
        </p:spPr>
        <p:txBody>
          <a:bodyPr wrap="square" rtlCol="0">
            <a:spAutoFit/>
          </a:bodyPr>
          <a:lstStyle/>
          <a:p>
            <a:pPr algn="l">
              <a:lnSpc>
                <a:spcPct val="125000"/>
              </a:lnSpc>
            </a:pPr>
            <a:r>
              <a:rPr lang="zh-CN" altLang="en-US" dirty="0" smtClean="0"/>
              <a:t>        质点动力学问题的求解</a:t>
            </a:r>
            <a:r>
              <a:rPr lang="zh-CN" altLang="en-US" dirty="0" smtClean="0">
                <a:solidFill>
                  <a:srgbClr val="C00000"/>
                </a:solidFill>
              </a:rPr>
              <a:t>关键是力</a:t>
            </a:r>
            <a:r>
              <a:rPr lang="zh-CN" altLang="en-US" dirty="0" smtClean="0"/>
              <a:t>。牛顿运动定律指出，力使质点获得加速度。而质点在各个瞬时的加速度（附以适当的初始条件）则完全确定了质点的运动情况，这是我们在质点运动学中研究过的问题。这样，力对质点运动情况的影响是通过加速度表现出来的。因此，</a:t>
            </a:r>
            <a:r>
              <a:rPr lang="zh-CN" altLang="en-US" dirty="0" smtClean="0">
                <a:solidFill>
                  <a:srgbClr val="C00000"/>
                </a:solidFill>
              </a:rPr>
              <a:t>加速度这个物理量起着很重要的“桥梁”作用</a:t>
            </a:r>
            <a:r>
              <a:rPr lang="zh-CN" altLang="en-US" dirty="0" smtClean="0"/>
              <a:t>，它将牛顿运动定律与质点运动学结合起来，而牛顿运动定律与质点运动学知识相结合，就提供了解决各种各样质点动力学问题的原则依据。</a:t>
            </a:r>
            <a:endParaRPr lang="zh-CN" altLang="en-US" dirty="0"/>
          </a:p>
        </p:txBody>
      </p:sp>
      <p:sp>
        <p:nvSpPr>
          <p:cNvPr id="4" name="文本框 3"/>
          <p:cNvSpPr txBox="1"/>
          <p:nvPr/>
        </p:nvSpPr>
        <p:spPr>
          <a:xfrm>
            <a:off x="2721471" y="620688"/>
            <a:ext cx="3467617" cy="584775"/>
          </a:xfrm>
          <a:prstGeom prst="rect">
            <a:avLst/>
          </a:prstGeom>
          <a:noFill/>
        </p:spPr>
        <p:txBody>
          <a:bodyPr wrap="none" rtlCol="0">
            <a:spAutoFit/>
          </a:bodyPr>
          <a:lstStyle/>
          <a:p>
            <a:r>
              <a:rPr lang="zh-CN" altLang="en-US" sz="3200" dirty="0" smtClean="0"/>
              <a:t>动力学求解的问题</a:t>
            </a:r>
            <a:endParaRPr lang="zh-CN" altLang="en-US" sz="3200" dirty="0"/>
          </a:p>
        </p:txBody>
      </p:sp>
    </p:spTree>
    <p:extLst>
      <p:ext uri="{BB962C8B-B14F-4D97-AF65-F5344CB8AC3E}">
        <p14:creationId xmlns:p14="http://schemas.microsoft.com/office/powerpoint/2010/main" val="1500754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solidFill>
                  <a:srgbClr val="000000"/>
                </a:solidFill>
              </a:rPr>
              <a:pPr>
                <a:defRPr/>
              </a:pPr>
              <a:t>27</a:t>
            </a:fld>
            <a:endParaRPr lang="en-US" altLang="zh-CN">
              <a:solidFill>
                <a:srgbClr val="000000"/>
              </a:solidFill>
            </a:endParaRPr>
          </a:p>
        </p:txBody>
      </p:sp>
      <p:sp>
        <p:nvSpPr>
          <p:cNvPr id="3" name="矩形 2"/>
          <p:cNvSpPr/>
          <p:nvPr/>
        </p:nvSpPr>
        <p:spPr>
          <a:xfrm>
            <a:off x="755576" y="836712"/>
            <a:ext cx="5198859" cy="523220"/>
          </a:xfrm>
          <a:prstGeom prst="rect">
            <a:avLst/>
          </a:prstGeom>
        </p:spPr>
        <p:txBody>
          <a:bodyPr wrap="none">
            <a:spAutoFit/>
          </a:bodyPr>
          <a:lstStyle/>
          <a:p>
            <a:pPr marL="342900" indent="-342900">
              <a:buFont typeface="Wingdings" panose="05000000000000000000" pitchFamily="2" charset="2"/>
              <a:buChar char="Ø"/>
            </a:pPr>
            <a:r>
              <a:rPr lang="zh-CN" altLang="en-US" sz="2800" dirty="0">
                <a:solidFill>
                  <a:srgbClr val="003A93"/>
                </a:solidFill>
              </a:rPr>
              <a:t>变力问题的处理方法（重点）</a:t>
            </a:r>
          </a:p>
        </p:txBody>
      </p:sp>
      <p:sp>
        <p:nvSpPr>
          <p:cNvPr id="4" name="矩形 3"/>
          <p:cNvSpPr/>
          <p:nvPr/>
        </p:nvSpPr>
        <p:spPr>
          <a:xfrm>
            <a:off x="971600" y="1512640"/>
            <a:ext cx="4541629" cy="523220"/>
          </a:xfrm>
          <a:prstGeom prst="rect">
            <a:avLst/>
          </a:prstGeom>
        </p:spPr>
        <p:txBody>
          <a:bodyPr wrap="none">
            <a:spAutoFit/>
          </a:bodyPr>
          <a:lstStyle/>
          <a:p>
            <a:pPr marL="342900" indent="-342900">
              <a:buFont typeface="Arial" panose="020B0604020202020204" pitchFamily="34" charset="0"/>
              <a:buChar char="•"/>
            </a:pPr>
            <a:r>
              <a:rPr lang="zh-CN" altLang="zh-CN" sz="2800" kern="100" dirty="0">
                <a:solidFill>
                  <a:srgbClr val="C00000"/>
                </a:solidFill>
                <a:cs typeface="Times New Roman" panose="02020603050405020304" pitchFamily="18" charset="0"/>
              </a:rPr>
              <a:t>力随时间变化：</a:t>
            </a:r>
            <a:r>
              <a:rPr lang="en-US" altLang="zh-CN" sz="2800" kern="100" dirty="0">
                <a:solidFill>
                  <a:srgbClr val="C00000"/>
                </a:solidFill>
              </a:rPr>
              <a:t>F</a:t>
            </a:r>
            <a:r>
              <a:rPr lang="zh-CN" altLang="zh-CN" sz="2800" kern="100" dirty="0">
                <a:solidFill>
                  <a:srgbClr val="C00000"/>
                </a:solidFill>
                <a:cs typeface="Times New Roman" panose="02020603050405020304" pitchFamily="18" charset="0"/>
              </a:rPr>
              <a:t>＝</a:t>
            </a:r>
            <a:r>
              <a:rPr lang="en-US" altLang="zh-CN" sz="2800" kern="100" dirty="0">
                <a:solidFill>
                  <a:srgbClr val="C00000"/>
                </a:solidFill>
              </a:rPr>
              <a:t>f</a:t>
            </a:r>
            <a:r>
              <a:rPr lang="zh-CN" altLang="zh-CN" sz="2800" kern="100" dirty="0">
                <a:solidFill>
                  <a:srgbClr val="C00000"/>
                </a:solidFill>
                <a:cs typeface="Times New Roman" panose="02020603050405020304" pitchFamily="18" charset="0"/>
              </a:rPr>
              <a:t>（</a:t>
            </a:r>
            <a:r>
              <a:rPr lang="en-US" altLang="zh-CN" sz="2800" kern="100" dirty="0">
                <a:solidFill>
                  <a:srgbClr val="C00000"/>
                </a:solidFill>
              </a:rPr>
              <a:t>t</a:t>
            </a:r>
            <a:r>
              <a:rPr lang="zh-CN" altLang="zh-CN" sz="2800" kern="100" dirty="0">
                <a:solidFill>
                  <a:srgbClr val="C00000"/>
                </a:solidFill>
                <a:cs typeface="Times New Roman" panose="02020603050405020304" pitchFamily="18" charset="0"/>
              </a:rPr>
              <a:t>）</a:t>
            </a:r>
            <a:endParaRPr lang="zh-CN" altLang="en-US" sz="2800" dirty="0">
              <a:solidFill>
                <a:srgbClr val="C00000"/>
              </a:solidFill>
            </a:endParaRPr>
          </a:p>
        </p:txBody>
      </p:sp>
      <p:sp>
        <p:nvSpPr>
          <p:cNvPr id="5" name="矩形 4"/>
          <p:cNvSpPr/>
          <p:nvPr/>
        </p:nvSpPr>
        <p:spPr>
          <a:xfrm>
            <a:off x="1115616" y="2335499"/>
            <a:ext cx="7110536" cy="461665"/>
          </a:xfrm>
          <a:prstGeom prst="rect">
            <a:avLst/>
          </a:prstGeom>
        </p:spPr>
        <p:txBody>
          <a:bodyPr wrap="square">
            <a:spAutoFit/>
          </a:bodyPr>
          <a:lstStyle/>
          <a:p>
            <a:r>
              <a:rPr lang="zh-CN" altLang="zh-CN" kern="100" dirty="0">
                <a:solidFill>
                  <a:srgbClr val="000000"/>
                </a:solidFill>
                <a:cs typeface="Times New Roman" panose="02020603050405020304" pitchFamily="18" charset="0"/>
              </a:rPr>
              <a:t>在直角坐标系下，以</a:t>
            </a:r>
            <a:r>
              <a:rPr lang="en-US" altLang="zh-CN" kern="100" dirty="0">
                <a:solidFill>
                  <a:srgbClr val="000000"/>
                </a:solidFill>
              </a:rPr>
              <a:t>x</a:t>
            </a:r>
            <a:r>
              <a:rPr lang="zh-CN" altLang="zh-CN" kern="100" dirty="0">
                <a:solidFill>
                  <a:srgbClr val="000000"/>
                </a:solidFill>
                <a:cs typeface="Times New Roman" panose="02020603050405020304" pitchFamily="18" charset="0"/>
              </a:rPr>
              <a:t>方向为例，由牛顿第二定律：</a:t>
            </a:r>
            <a:endParaRPr lang="zh-CN" altLang="en-US" dirty="0">
              <a:solidFill>
                <a:srgbClr val="000000"/>
              </a:solidFill>
            </a:endParaRPr>
          </a:p>
        </p:txBody>
      </p:sp>
      <p:pic>
        <p:nvPicPr>
          <p:cNvPr id="1167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099" y="2797164"/>
            <a:ext cx="2030770" cy="922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126569" y="3765825"/>
            <a:ext cx="4926580" cy="830997"/>
          </a:xfrm>
          <a:prstGeom prst="rect">
            <a:avLst/>
          </a:prstGeom>
        </p:spPr>
        <p:txBody>
          <a:bodyPr wrap="square">
            <a:spAutoFit/>
          </a:bodyPr>
          <a:lstStyle/>
          <a:p>
            <a:pPr algn="l">
              <a:spcAft>
                <a:spcPts val="0"/>
              </a:spcAft>
            </a:pPr>
            <a:r>
              <a:rPr lang="zh-CN" altLang="zh-CN" kern="100" dirty="0">
                <a:solidFill>
                  <a:srgbClr val="000000"/>
                </a:solidFill>
              </a:rPr>
              <a:t>且：</a:t>
            </a:r>
            <a:r>
              <a:rPr lang="en-US" altLang="zh-CN" kern="100" dirty="0">
                <a:solidFill>
                  <a:srgbClr val="000000"/>
                </a:solidFill>
              </a:rPr>
              <a:t>t</a:t>
            </a:r>
            <a:r>
              <a:rPr lang="zh-CN" altLang="zh-CN" kern="100" dirty="0">
                <a:solidFill>
                  <a:srgbClr val="000000"/>
                </a:solidFill>
              </a:rPr>
              <a:t>＝</a:t>
            </a:r>
            <a:r>
              <a:rPr lang="en-US" altLang="zh-CN" kern="100" dirty="0">
                <a:solidFill>
                  <a:srgbClr val="000000"/>
                </a:solidFill>
              </a:rPr>
              <a:t>t</a:t>
            </a:r>
            <a:r>
              <a:rPr lang="en-US" altLang="zh-CN" kern="100" baseline="-25000" dirty="0">
                <a:solidFill>
                  <a:srgbClr val="000000"/>
                </a:solidFill>
              </a:rPr>
              <a:t>0</a:t>
            </a:r>
            <a:r>
              <a:rPr lang="en-US" altLang="zh-CN" kern="100" dirty="0">
                <a:solidFill>
                  <a:srgbClr val="000000"/>
                </a:solidFill>
              </a:rPr>
              <a:t> </a:t>
            </a:r>
            <a:r>
              <a:rPr lang="zh-CN" altLang="zh-CN" kern="100" dirty="0">
                <a:solidFill>
                  <a:srgbClr val="000000"/>
                </a:solidFill>
              </a:rPr>
              <a:t>时，</a:t>
            </a:r>
            <a:r>
              <a:rPr lang="en-US" altLang="zh-CN" kern="100" dirty="0" err="1">
                <a:solidFill>
                  <a:srgbClr val="000000"/>
                </a:solidFill>
              </a:rPr>
              <a:t>v</a:t>
            </a:r>
            <a:r>
              <a:rPr lang="en-US" altLang="zh-CN" kern="100" baseline="-25000" dirty="0" err="1">
                <a:solidFill>
                  <a:srgbClr val="000000"/>
                </a:solidFill>
              </a:rPr>
              <a:t>x</a:t>
            </a:r>
            <a:r>
              <a:rPr lang="zh-CN" altLang="zh-CN" kern="100" dirty="0">
                <a:solidFill>
                  <a:srgbClr val="000000"/>
                </a:solidFill>
              </a:rPr>
              <a:t>＝</a:t>
            </a:r>
            <a:r>
              <a:rPr lang="en-US" altLang="zh-CN" kern="100" dirty="0">
                <a:solidFill>
                  <a:srgbClr val="000000"/>
                </a:solidFill>
              </a:rPr>
              <a:t>v</a:t>
            </a:r>
            <a:r>
              <a:rPr lang="en-US" altLang="zh-CN" kern="100" baseline="-25000" dirty="0">
                <a:solidFill>
                  <a:srgbClr val="000000"/>
                </a:solidFill>
              </a:rPr>
              <a:t>0</a:t>
            </a:r>
            <a:r>
              <a:rPr lang="en-US" altLang="zh-CN" kern="100" dirty="0">
                <a:solidFill>
                  <a:srgbClr val="000000"/>
                </a:solidFill>
              </a:rPr>
              <a:t> </a:t>
            </a:r>
            <a:r>
              <a:rPr lang="zh-CN" altLang="zh-CN" kern="100" dirty="0">
                <a:solidFill>
                  <a:srgbClr val="000000"/>
                </a:solidFill>
              </a:rPr>
              <a:t>；</a:t>
            </a:r>
            <a:r>
              <a:rPr lang="en-US" altLang="zh-CN" kern="100" dirty="0">
                <a:solidFill>
                  <a:srgbClr val="000000"/>
                </a:solidFill>
              </a:rPr>
              <a:t>x</a:t>
            </a:r>
            <a:r>
              <a:rPr lang="zh-CN" altLang="zh-CN" kern="100" dirty="0">
                <a:solidFill>
                  <a:srgbClr val="000000"/>
                </a:solidFill>
              </a:rPr>
              <a:t>＝</a:t>
            </a:r>
            <a:r>
              <a:rPr lang="en-US" altLang="zh-CN" kern="100" dirty="0">
                <a:solidFill>
                  <a:srgbClr val="000000"/>
                </a:solidFill>
              </a:rPr>
              <a:t>x</a:t>
            </a:r>
            <a:r>
              <a:rPr lang="en-US" altLang="zh-CN" kern="100" baseline="-25000" dirty="0">
                <a:solidFill>
                  <a:srgbClr val="000000"/>
                </a:solidFill>
              </a:rPr>
              <a:t>0</a:t>
            </a:r>
            <a:r>
              <a:rPr lang="en-US" altLang="zh-CN" kern="100" dirty="0">
                <a:solidFill>
                  <a:srgbClr val="000000"/>
                </a:solidFill>
              </a:rPr>
              <a:t>   </a:t>
            </a:r>
            <a:endParaRPr lang="zh-CN" altLang="zh-CN" kern="100" dirty="0">
              <a:solidFill>
                <a:srgbClr val="000000"/>
              </a:solidFill>
            </a:endParaRPr>
          </a:p>
          <a:p>
            <a:pPr algn="l"/>
            <a:r>
              <a:rPr lang="zh-CN" altLang="zh-CN" kern="100" dirty="0">
                <a:solidFill>
                  <a:srgbClr val="000000"/>
                </a:solidFill>
                <a:cs typeface="Times New Roman" panose="02020603050405020304" pitchFamily="18" charset="0"/>
              </a:rPr>
              <a:t>则：</a:t>
            </a:r>
            <a:endParaRPr lang="zh-CN" altLang="en-US" dirty="0">
              <a:solidFill>
                <a:srgbClr val="000000"/>
              </a:solidFill>
            </a:endParaRPr>
          </a:p>
        </p:txBody>
      </p:sp>
      <p:pic>
        <p:nvPicPr>
          <p:cNvPr id="1167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3277" y="4365104"/>
            <a:ext cx="2293164" cy="95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5005" y="5196101"/>
            <a:ext cx="3212210" cy="135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115616" y="5320865"/>
            <a:ext cx="2031325" cy="461665"/>
          </a:xfrm>
          <a:prstGeom prst="rect">
            <a:avLst/>
          </a:prstGeom>
        </p:spPr>
        <p:txBody>
          <a:bodyPr wrap="none">
            <a:spAutoFit/>
          </a:bodyPr>
          <a:lstStyle/>
          <a:p>
            <a:pPr algn="just">
              <a:spcAft>
                <a:spcPts val="0"/>
              </a:spcAft>
            </a:pPr>
            <a:r>
              <a:rPr lang="zh-CN" altLang="zh-CN" kern="100" dirty="0">
                <a:solidFill>
                  <a:srgbClr val="000000"/>
                </a:solidFill>
              </a:rPr>
              <a:t>直接积分得：</a:t>
            </a:r>
          </a:p>
        </p:txBody>
      </p:sp>
    </p:spTree>
    <p:extLst>
      <p:ext uri="{BB962C8B-B14F-4D97-AF65-F5344CB8AC3E}">
        <p14:creationId xmlns:p14="http://schemas.microsoft.com/office/powerpoint/2010/main" val="80529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solidFill>
                  <a:srgbClr val="000000"/>
                </a:solidFill>
              </a:rPr>
              <a:pPr>
                <a:defRPr/>
              </a:pPr>
              <a:t>28</a:t>
            </a:fld>
            <a:endParaRPr lang="en-US" altLang="zh-CN">
              <a:solidFill>
                <a:srgbClr val="000000"/>
              </a:solidFill>
            </a:endParaRPr>
          </a:p>
        </p:txBody>
      </p:sp>
      <p:sp>
        <p:nvSpPr>
          <p:cNvPr id="3" name="矩形 2"/>
          <p:cNvSpPr/>
          <p:nvPr/>
        </p:nvSpPr>
        <p:spPr>
          <a:xfrm>
            <a:off x="899592" y="908720"/>
            <a:ext cx="4801314"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由速度求积分可得到运动学方程：</a:t>
            </a:r>
            <a:endParaRPr lang="zh-CN" altLang="en-US" dirty="0">
              <a:solidFill>
                <a:srgbClr val="000000"/>
              </a:solidFill>
            </a:endParaRPr>
          </a:p>
        </p:txBody>
      </p:sp>
      <p:pic>
        <p:nvPicPr>
          <p:cNvPr id="1177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628800"/>
            <a:ext cx="3571695" cy="83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7339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29</a:t>
            </a:fld>
            <a:endParaRPr lang="en-US" altLang="zh-CN"/>
          </a:p>
        </p:txBody>
      </p:sp>
      <p:sp>
        <p:nvSpPr>
          <p:cNvPr id="4" name="文本框 3"/>
          <p:cNvSpPr txBox="1"/>
          <p:nvPr>
            <p:custDataLst>
              <p:tags r:id="rId2"/>
            </p:custDataLst>
          </p:nvPr>
        </p:nvSpPr>
        <p:spPr>
          <a:xfrm>
            <a:off x="405284" y="1268760"/>
            <a:ext cx="8333432" cy="2143125"/>
          </a:xfrm>
          <a:prstGeom prst="rect">
            <a:avLst/>
          </a:prstGeom>
          <a:noFill/>
        </p:spPr>
        <p:txBody>
          <a:bodyPr vert="horz" wrap="square" rtlCol="0" anchor="ctr" anchorCtr="0">
            <a:noAutofit/>
          </a:bodyPr>
          <a:lstStyle/>
          <a:p>
            <a:pPr algn="l" eaLnBrk="0" hangingPunct="0">
              <a:lnSpc>
                <a:spcPct val="120000"/>
              </a:lnSpc>
            </a:pP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例：</a:t>
            </a:r>
            <a:r>
              <a:rPr kumimoji="0" lang="zh-CN" altLang="zh-CN" sz="2800" dirty="0">
                <a:solidFill>
                  <a:srgbClr val="000000"/>
                </a:solidFill>
                <a:cs typeface="Times New Roman" panose="02020603050405020304" pitchFamily="18" charset="0"/>
              </a:rPr>
              <a:t>飞机着陆时受到的阻力为</a:t>
            </a:r>
            <a:r>
              <a:rPr kumimoji="0" lang="en-US" altLang="zh-CN" sz="2800" dirty="0">
                <a:solidFill>
                  <a:srgbClr val="000000"/>
                </a:solidFill>
                <a:cs typeface="Times New Roman" panose="02020603050405020304" pitchFamily="18" charset="0"/>
              </a:rPr>
              <a:t>F</a:t>
            </a:r>
            <a:r>
              <a:rPr kumimoji="0" lang="zh-CN" altLang="en-US" sz="2800" dirty="0">
                <a:solidFill>
                  <a:srgbClr val="000000"/>
                </a:solidFill>
                <a:cs typeface="Times New Roman" panose="02020603050405020304" pitchFamily="18" charset="0"/>
              </a:rPr>
              <a:t>＝－</a:t>
            </a:r>
            <a:r>
              <a:rPr kumimoji="0" lang="en-US" altLang="zh-CN" sz="2800" dirty="0" err="1">
                <a:solidFill>
                  <a:srgbClr val="000000"/>
                </a:solidFill>
                <a:cs typeface="Times New Roman" panose="02020603050405020304" pitchFamily="18" charset="0"/>
              </a:rPr>
              <a:t>ct</a:t>
            </a:r>
            <a:r>
              <a:rPr kumimoji="0" lang="zh-CN" altLang="en-US" sz="2800" dirty="0">
                <a:solidFill>
                  <a:srgbClr val="000000"/>
                </a:solidFill>
                <a:cs typeface="Times New Roman" panose="02020603050405020304" pitchFamily="18" charset="0"/>
              </a:rPr>
              <a:t>，（</a:t>
            </a:r>
            <a:r>
              <a:rPr kumimoji="0" lang="en-US" altLang="zh-CN" sz="2800" dirty="0">
                <a:solidFill>
                  <a:srgbClr val="000000"/>
                </a:solidFill>
                <a:cs typeface="Times New Roman" panose="02020603050405020304" pitchFamily="18" charset="0"/>
              </a:rPr>
              <a:t>c</a:t>
            </a:r>
            <a:r>
              <a:rPr kumimoji="0" lang="zh-CN" altLang="en-US" sz="2800" dirty="0">
                <a:solidFill>
                  <a:srgbClr val="000000"/>
                </a:solidFill>
                <a:cs typeface="Times New Roman" panose="02020603050405020304" pitchFamily="18" charset="0"/>
              </a:rPr>
              <a:t>为常数）</a:t>
            </a:r>
            <a:endParaRPr kumimoji="0" lang="zh-CN" altLang="en-US" sz="2800" dirty="0">
              <a:solidFill>
                <a:srgbClr val="000000"/>
              </a:solidFill>
            </a:endParaRPr>
          </a:p>
          <a:p>
            <a:pPr algn="l" eaLnBrk="0" hangingPunct="0">
              <a:lnSpc>
                <a:spcPct val="120000"/>
              </a:lnSpc>
            </a:pPr>
            <a:r>
              <a:rPr kumimoji="0" lang="zh-CN" altLang="en-US" sz="2800" dirty="0">
                <a:solidFill>
                  <a:srgbClr val="000000"/>
                </a:solidFill>
                <a:cs typeface="Times New Roman" panose="02020603050405020304" pitchFamily="18" charset="0"/>
              </a:rPr>
              <a:t>且</a:t>
            </a:r>
            <a:r>
              <a:rPr kumimoji="0" lang="en-US" altLang="zh-CN" sz="2800" dirty="0">
                <a:solidFill>
                  <a:srgbClr val="000000"/>
                </a:solidFill>
                <a:cs typeface="Times New Roman" panose="02020603050405020304" pitchFamily="18" charset="0"/>
              </a:rPr>
              <a:t>t</a:t>
            </a:r>
            <a:r>
              <a:rPr kumimoji="0" lang="zh-CN" altLang="en-US" sz="2800" dirty="0">
                <a:solidFill>
                  <a:srgbClr val="000000"/>
                </a:solidFill>
                <a:cs typeface="Times New Roman" panose="02020603050405020304" pitchFamily="18" charset="0"/>
              </a:rPr>
              <a:t>＝</a:t>
            </a:r>
            <a:r>
              <a:rPr kumimoji="0" lang="en-US" altLang="zh-CN" sz="2800" dirty="0">
                <a:solidFill>
                  <a:srgbClr val="000000"/>
                </a:solidFill>
                <a:cs typeface="Times New Roman" panose="02020603050405020304" pitchFamily="18" charset="0"/>
              </a:rPr>
              <a:t>0</a:t>
            </a:r>
            <a:r>
              <a:rPr kumimoji="0" lang="zh-CN" altLang="en-US" sz="2800" dirty="0">
                <a:solidFill>
                  <a:srgbClr val="000000"/>
                </a:solidFill>
                <a:cs typeface="Times New Roman" panose="02020603050405020304" pitchFamily="18" charset="0"/>
              </a:rPr>
              <a:t>时，</a:t>
            </a:r>
            <a:r>
              <a:rPr kumimoji="0" lang="en-US" altLang="zh-CN" sz="2800" dirty="0">
                <a:solidFill>
                  <a:srgbClr val="000000"/>
                </a:solidFill>
                <a:cs typeface="Times New Roman" panose="02020603050405020304" pitchFamily="18" charset="0"/>
              </a:rPr>
              <a:t>v</a:t>
            </a:r>
            <a:r>
              <a:rPr kumimoji="0" lang="zh-CN" altLang="en-US" sz="2800" dirty="0">
                <a:solidFill>
                  <a:srgbClr val="000000"/>
                </a:solidFill>
                <a:cs typeface="Times New Roman" panose="02020603050405020304" pitchFamily="18" charset="0"/>
              </a:rPr>
              <a:t>＝</a:t>
            </a:r>
            <a:r>
              <a:rPr kumimoji="0" lang="en-US" altLang="zh-CN" sz="2800" dirty="0">
                <a:solidFill>
                  <a:srgbClr val="000000"/>
                </a:solidFill>
                <a:cs typeface="Times New Roman" panose="02020603050405020304" pitchFamily="18" charset="0"/>
              </a:rPr>
              <a:t>v</a:t>
            </a:r>
            <a:r>
              <a:rPr kumimoji="0" lang="en-US" altLang="zh-CN" sz="2800" baseline="-30000" dirty="0">
                <a:solidFill>
                  <a:srgbClr val="000000"/>
                </a:solidFill>
                <a:cs typeface="Times New Roman" panose="02020603050405020304" pitchFamily="18" charset="0"/>
              </a:rPr>
              <a:t>0</a:t>
            </a:r>
            <a:r>
              <a:rPr kumimoji="0" lang="en-US" altLang="zh-CN" sz="2800" dirty="0">
                <a:solidFill>
                  <a:srgbClr val="000000"/>
                </a:solidFill>
                <a:cs typeface="Times New Roman" panose="02020603050405020304" pitchFamily="18" charset="0"/>
              </a:rPr>
              <a:t> </a:t>
            </a:r>
            <a:r>
              <a:rPr kumimoji="0" lang="zh-CN" altLang="en-US" sz="2800" dirty="0">
                <a:solidFill>
                  <a:srgbClr val="000000"/>
                </a:solidFill>
                <a:cs typeface="Times New Roman" panose="02020603050405020304" pitchFamily="18" charset="0"/>
              </a:rPr>
              <a:t>。</a:t>
            </a:r>
            <a:endParaRPr kumimoji="0" lang="zh-CN" altLang="en-US" sz="2800" dirty="0">
              <a:solidFill>
                <a:srgbClr val="000000"/>
              </a:solidFill>
            </a:endParaRPr>
          </a:p>
          <a:p>
            <a:pPr algn="l" eaLnBrk="0" hangingPunct="0">
              <a:lnSpc>
                <a:spcPct val="120000"/>
              </a:lnSpc>
            </a:pPr>
            <a:r>
              <a:rPr kumimoji="0" lang="zh-CN" altLang="en-US" sz="2800" dirty="0">
                <a:solidFill>
                  <a:srgbClr val="000000"/>
                </a:solidFill>
                <a:cs typeface="Times New Roman" panose="02020603050405020304" pitchFamily="18" charset="0"/>
              </a:rPr>
              <a:t>求：飞机着陆过程中的速度。</a:t>
            </a:r>
            <a:endParaRPr kumimoji="0" lang="zh-CN" altLang="en-US" sz="2800" dirty="0">
              <a:solidFill>
                <a:srgbClr val="000000"/>
              </a:solidFill>
            </a:endParaRPr>
          </a:p>
          <a:p>
            <a:pPr algn="l"/>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圆角矩形 4"/>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prstTxWarp prst="textNoShape">
              <a:avLst/>
            </a:prstTxWarp>
          </a:bodyPr>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2" name="矩形 11"/>
          <p:cNvSpPr/>
          <p:nvPr>
            <p:custDataLst>
              <p:tags r:id="rId5"/>
            </p:custDataLst>
          </p:nvPr>
        </p:nvSpPr>
        <p:spPr bwMode="auto">
          <a:xfrm>
            <a:off x="9525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rgbClr val="FFFFFF"/>
              </a:solidFill>
              <a:effectLst/>
              <a:latin typeface="Times New Roman" pitchFamily="18" charset="0"/>
              <a:ea typeface="宋体" pitchFamily="2" charset="-122"/>
            </a:endParaRPr>
          </a:p>
        </p:txBody>
      </p:sp>
      <p:sp>
        <p:nvSpPr>
          <p:cNvPr id="17" name="文本框 16"/>
          <p:cNvSpPr txBox="1"/>
          <p:nvPr>
            <p:custDataLst>
              <p:tags r:id="rId6"/>
            </p:custDataLst>
          </p:nvPr>
        </p:nvSpPr>
        <p:spPr>
          <a:xfrm>
            <a:off x="9613900" y="6649997"/>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pPr algn="l"/>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文本框 17"/>
          <p:cNvSpPr txBox="1"/>
          <p:nvPr>
            <p:custDataLst>
              <p:tags r:id="rId7"/>
            </p:custDataLst>
          </p:nvPr>
        </p:nvSpPr>
        <p:spPr>
          <a:xfrm>
            <a:off x="9768677" y="635000"/>
            <a:ext cx="3332480" cy="798745"/>
          </a:xfrm>
          <a:prstGeom prst="rect">
            <a:avLst/>
          </a:prstGeom>
          <a:noFill/>
        </p:spPr>
        <p:txBody>
          <a:bodyPr vert="horz" rtlCol="0" anchor="t" anchorCtr="0">
            <a:spAutoFit/>
          </a:bodyPr>
          <a:lstStyle/>
          <a:p>
            <a:pPr lvl="0" algn="l" eaLnBrk="0" hangingPunct="0">
              <a:lnSpc>
                <a:spcPct val="120000"/>
              </a:lnSpc>
            </a:pPr>
            <a:r>
              <a:rPr kumimoji="0" lang="zh-CN" altLang="en-US" sz="2000">
                <a:solidFill>
                  <a:srgbClr val="000000"/>
                </a:solidFill>
                <a:cs typeface="Times New Roman" panose="02020603050405020304" pitchFamily="18" charset="0"/>
              </a:rPr>
              <a:t>根据牛顿第二定律：－</a:t>
            </a:r>
            <a:r>
              <a:rPr kumimoji="0" lang="en-US" altLang="zh-CN" sz="2000">
                <a:solidFill>
                  <a:srgbClr val="000000"/>
                </a:solidFill>
                <a:cs typeface="Times New Roman" panose="02020603050405020304" pitchFamily="18" charset="0"/>
              </a:rPr>
              <a:t>ct</a:t>
            </a:r>
            <a:r>
              <a:rPr kumimoji="0" lang="zh-CN" altLang="en-US" sz="2000">
                <a:solidFill>
                  <a:srgbClr val="000000"/>
                </a:solidFill>
                <a:cs typeface="Times New Roman" panose="02020603050405020304" pitchFamily="18" charset="0"/>
              </a:rPr>
              <a:t>＝</a:t>
            </a:r>
            <a:r>
              <a:rPr kumimoji="0" lang="en-US" altLang="zh-CN" sz="2000">
                <a:solidFill>
                  <a:srgbClr val="000000"/>
                </a:solidFill>
                <a:cs typeface="Times New Roman" panose="02020603050405020304" pitchFamily="18" charset="0"/>
              </a:rPr>
              <a:t>m dv / dt</a:t>
            </a:r>
            <a:endParaRPr kumimoji="0" lang="en-US" altLang="zh-CN" sz="2000" dirty="0">
              <a:solidFill>
                <a:srgbClr val="000000"/>
              </a:solidFill>
            </a:endParaRPr>
          </a:p>
        </p:txBody>
      </p:sp>
      <p:pic>
        <p:nvPicPr>
          <p:cNvPr id="19" name="Picture 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805516" y="1577664"/>
            <a:ext cx="2273771" cy="15870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856631" y="3981024"/>
            <a:ext cx="2044425" cy="92756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4"/>
          <p:cNvSpPr>
            <a:spLocks noChangeArrowheads="1"/>
          </p:cNvSpPr>
          <p:nvPr/>
        </p:nvSpPr>
        <p:spPr bwMode="auto">
          <a:xfrm>
            <a:off x="9733508" y="3214011"/>
            <a:ext cx="2954655"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eaLnBrk="0" hangingPunct="0"/>
            <a:r>
              <a:rPr kumimoji="0" lang="zh-CN" altLang="zh-CN" dirty="0" smtClean="0">
                <a:solidFill>
                  <a:srgbClr val="000000"/>
                </a:solidFill>
                <a:cs typeface="Times New Roman" panose="02020603050405020304" pitchFamily="18" charset="0"/>
              </a:rPr>
              <a:t>当</a:t>
            </a:r>
            <a:r>
              <a:rPr kumimoji="0" lang="en-US" altLang="zh-CN" dirty="0" smtClean="0">
                <a:solidFill>
                  <a:srgbClr val="000000"/>
                </a:solidFill>
                <a:cs typeface="Times New Roman" panose="02020603050405020304" pitchFamily="18" charset="0"/>
              </a:rPr>
              <a:t>t</a:t>
            </a:r>
            <a:r>
              <a:rPr kumimoji="0" lang="zh-CN" altLang="en-US" dirty="0" smtClean="0">
                <a:solidFill>
                  <a:srgbClr val="000000"/>
                </a:solidFill>
                <a:cs typeface="Times New Roman" panose="02020603050405020304" pitchFamily="18" charset="0"/>
              </a:rPr>
              <a:t>＝</a:t>
            </a:r>
            <a:r>
              <a:rPr kumimoji="0" lang="en-US" altLang="zh-CN" dirty="0" smtClean="0">
                <a:solidFill>
                  <a:srgbClr val="000000"/>
                </a:solidFill>
                <a:cs typeface="Times New Roman" panose="02020603050405020304" pitchFamily="18" charset="0"/>
              </a:rPr>
              <a:t>0</a:t>
            </a:r>
            <a:r>
              <a:rPr kumimoji="0" lang="zh-CN" altLang="en-US" dirty="0" smtClean="0">
                <a:solidFill>
                  <a:srgbClr val="000000"/>
                </a:solidFill>
                <a:cs typeface="Times New Roman" panose="02020603050405020304" pitchFamily="18" charset="0"/>
              </a:rPr>
              <a:t>时，</a:t>
            </a:r>
            <a:r>
              <a:rPr kumimoji="0" lang="en-US" altLang="zh-CN" dirty="0" smtClean="0">
                <a:solidFill>
                  <a:srgbClr val="000000"/>
                </a:solidFill>
                <a:cs typeface="Times New Roman" panose="02020603050405020304" pitchFamily="18" charset="0"/>
              </a:rPr>
              <a:t>v</a:t>
            </a:r>
            <a:r>
              <a:rPr kumimoji="0" lang="zh-CN" altLang="en-US" dirty="0" smtClean="0">
                <a:solidFill>
                  <a:srgbClr val="000000"/>
                </a:solidFill>
                <a:cs typeface="Times New Roman" panose="02020603050405020304" pitchFamily="18" charset="0"/>
              </a:rPr>
              <a:t>＝</a:t>
            </a:r>
            <a:r>
              <a:rPr kumimoji="0" lang="en-US" altLang="zh-CN" dirty="0" smtClean="0">
                <a:solidFill>
                  <a:srgbClr val="000000"/>
                </a:solidFill>
                <a:cs typeface="Times New Roman" panose="02020603050405020304" pitchFamily="18" charset="0"/>
              </a:rPr>
              <a:t>v</a:t>
            </a:r>
            <a:r>
              <a:rPr kumimoji="0" lang="en-US" altLang="zh-CN" baseline="-30000" dirty="0" smtClean="0">
                <a:solidFill>
                  <a:srgbClr val="000000"/>
                </a:solidFill>
                <a:cs typeface="Times New Roman" panose="02020603050405020304" pitchFamily="18" charset="0"/>
              </a:rPr>
              <a:t>0</a:t>
            </a:r>
            <a:r>
              <a:rPr kumimoji="0" lang="zh-CN" altLang="en-US" dirty="0" smtClean="0">
                <a:solidFill>
                  <a:srgbClr val="000000"/>
                </a:solidFill>
                <a:cs typeface="Times New Roman" panose="02020603050405020304" pitchFamily="18" charset="0"/>
              </a:rPr>
              <a:t>，</a:t>
            </a:r>
            <a:endParaRPr kumimoji="0" lang="en-US" altLang="zh-CN" dirty="0" smtClean="0">
              <a:solidFill>
                <a:srgbClr val="000000"/>
              </a:solidFill>
              <a:cs typeface="Times New Roman" panose="02020603050405020304" pitchFamily="18" charset="0"/>
            </a:endParaRPr>
          </a:p>
          <a:p>
            <a:pPr algn="l" eaLnBrk="0" hangingPunct="0"/>
            <a:r>
              <a:rPr kumimoji="0" lang="zh-CN" altLang="en-US" dirty="0" smtClean="0">
                <a:solidFill>
                  <a:srgbClr val="000000"/>
                </a:solidFill>
                <a:cs typeface="Times New Roman" panose="02020603050405020304" pitchFamily="18" charset="0"/>
              </a:rPr>
              <a:t>代入得：</a:t>
            </a:r>
            <a:r>
              <a:rPr kumimoji="0" lang="en-US" altLang="zh-CN" dirty="0" smtClean="0">
                <a:solidFill>
                  <a:srgbClr val="000000"/>
                </a:solidFill>
                <a:cs typeface="Times New Roman" panose="02020603050405020304" pitchFamily="18" charset="0"/>
              </a:rPr>
              <a:t>v</a:t>
            </a:r>
            <a:r>
              <a:rPr kumimoji="0" lang="en-US" altLang="zh-CN" baseline="-30000" dirty="0" smtClean="0">
                <a:solidFill>
                  <a:srgbClr val="000000"/>
                </a:solidFill>
                <a:cs typeface="Times New Roman" panose="02020603050405020304" pitchFamily="18" charset="0"/>
              </a:rPr>
              <a:t>0</a:t>
            </a:r>
            <a:r>
              <a:rPr kumimoji="0" lang="zh-CN" altLang="en-US" dirty="0" smtClean="0">
                <a:solidFill>
                  <a:srgbClr val="000000"/>
                </a:solidFill>
                <a:cs typeface="Times New Roman" panose="02020603050405020304" pitchFamily="18" charset="0"/>
              </a:rPr>
              <a:t>＝</a:t>
            </a:r>
            <a:r>
              <a:rPr kumimoji="0" lang="en-US" altLang="zh-CN" dirty="0" smtClean="0">
                <a:solidFill>
                  <a:srgbClr val="000000"/>
                </a:solidFill>
                <a:cs typeface="Times New Roman" panose="02020603050405020304" pitchFamily="18" charset="0"/>
              </a:rPr>
              <a:t>c</a:t>
            </a:r>
            <a:r>
              <a:rPr kumimoji="0" lang="en-US" altLang="zh-CN" baseline="-30000" dirty="0" smtClean="0">
                <a:solidFill>
                  <a:srgbClr val="000000"/>
                </a:solidFill>
                <a:cs typeface="Times New Roman" panose="02020603050405020304" pitchFamily="18" charset="0"/>
              </a:rPr>
              <a:t>1</a:t>
            </a:r>
            <a:endParaRPr kumimoji="0" lang="en-US" altLang="zh-CN" dirty="0" smtClean="0">
              <a:solidFill>
                <a:srgbClr val="000000"/>
              </a:solidFill>
              <a:cs typeface="Times New Roman" panose="02020603050405020304" pitchFamily="18" charset="0"/>
            </a:endParaRPr>
          </a:p>
          <a:p>
            <a:pPr algn="l" eaLnBrk="0" hangingPunct="0"/>
            <a:r>
              <a:rPr kumimoji="0" lang="en-US" altLang="zh-CN" sz="1400" dirty="0" smtClean="0">
                <a:solidFill>
                  <a:srgbClr val="000000"/>
                </a:solidFill>
                <a:cs typeface="Times New Roman" panose="02020603050405020304" pitchFamily="18" charset="0"/>
              </a:rPr>
              <a:t>			</a:t>
            </a:r>
            <a:endParaRPr kumimoji="0" lang="en-US" altLang="zh-CN" sz="1800" dirty="0" smtClean="0">
              <a:solidFill>
                <a:srgbClr val="000000"/>
              </a:solidFill>
              <a:latin typeface="Arial" panose="020B0604020202020204" pitchFamily="34" charset="0"/>
            </a:endParaRPr>
          </a:p>
        </p:txBody>
      </p:sp>
      <p:grpSp>
        <p:nvGrpSpPr>
          <p:cNvPr id="16" name="组合 15"/>
          <p:cNvGrpSpPr/>
          <p:nvPr>
            <p:custDataLst>
              <p:tags r:id="rId8"/>
            </p:custDataLst>
          </p:nvPr>
        </p:nvGrpSpPr>
        <p:grpSpPr>
          <a:xfrm>
            <a:off x="9537700" y="0"/>
            <a:ext cx="3815080" cy="647700"/>
            <a:chOff x="9537700" y="0"/>
            <a:chExt cx="3815080" cy="647700"/>
          </a:xfrm>
        </p:grpSpPr>
        <p:sp>
          <p:nvSpPr>
            <p:cNvPr id="13" name="RemarkBack"/>
            <p:cNvSpPr/>
            <p:nvPr>
              <p:custDataLst>
                <p:tags r:id="rId18"/>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RemarkBlock"/>
            <p:cNvSpPr/>
            <p:nvPr>
              <p:custDataLst>
                <p:tags r:id="rId19"/>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5" name="RemarkTitleText"/>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pPr algn="l"/>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22" name="RemarkBack"/>
          <p:cNvSpPr/>
          <p:nvPr>
            <p:custDataLst>
              <p:tags r:id="rId9"/>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3" name="RemarkBlock"/>
          <p:cNvSpPr/>
          <p:nvPr>
            <p:custDataLst>
              <p:tags r:id="rId10"/>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4" name="RemarkTitleText"/>
          <p:cNvSpPr txBox="1"/>
          <p:nvPr>
            <p:custDataLst>
              <p:tags r:id="rId11"/>
            </p:custDataLst>
          </p:nvPr>
        </p:nvSpPr>
        <p:spPr>
          <a:xfrm>
            <a:off x="9779000" y="0"/>
            <a:ext cx="1905000" cy="635000"/>
          </a:xfrm>
          <a:prstGeom prst="rect">
            <a:avLst/>
          </a:prstGeom>
          <a:noFill/>
        </p:spPr>
        <p:txBody>
          <a:bodyPr vert="horz" wrap="none" rtlCol="0" anchor="ctr" anchorCtr="0">
            <a:noAutofit/>
          </a:bodyPr>
          <a:lstStyle/>
          <a:p>
            <a:pPr algn="l"/>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0" name="组合 9"/>
          <p:cNvGrpSpPr/>
          <p:nvPr>
            <p:custDataLst>
              <p:tags r:id="rId12"/>
            </p:custDataLst>
          </p:nvPr>
        </p:nvGrpSpPr>
        <p:grpSpPr>
          <a:xfrm>
            <a:off x="0" y="0"/>
            <a:ext cx="9144000" cy="635000"/>
            <a:chOff x="0" y="0"/>
            <a:chExt cx="9144000" cy="635000"/>
          </a:xfrm>
        </p:grpSpPr>
        <p:sp>
          <p:nvSpPr>
            <p:cNvPr id="6"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3"/>
            </p:custDataLst>
          </p:nvPr>
        </p:nvPicPr>
        <p:blipFill>
          <a:blip r:embed="rId2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399389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3</a:t>
            </a:fld>
            <a:endParaRPr lang="en-US" altLang="zh-CN"/>
          </a:p>
        </p:txBody>
      </p:sp>
      <p:sp>
        <p:nvSpPr>
          <p:cNvPr id="5" name="文本框 4"/>
          <p:cNvSpPr txBox="1"/>
          <p:nvPr/>
        </p:nvSpPr>
        <p:spPr>
          <a:xfrm>
            <a:off x="4932040" y="4941168"/>
            <a:ext cx="3877985" cy="461665"/>
          </a:xfrm>
          <a:prstGeom prst="rect">
            <a:avLst/>
          </a:prstGeom>
          <a:noFill/>
        </p:spPr>
        <p:txBody>
          <a:bodyPr wrap="none" rtlCol="0">
            <a:spAutoFit/>
          </a:bodyPr>
          <a:lstStyle/>
          <a:p>
            <a:r>
              <a:rPr lang="zh-CN" altLang="en-US" dirty="0" smtClean="0">
                <a:latin typeface="华文楷体" panose="02010600040101010101" pitchFamily="2" charset="-122"/>
                <a:ea typeface="华文楷体" panose="02010600040101010101" pitchFamily="2" charset="-122"/>
              </a:rPr>
              <a:t>曾经以为力是运动的原因。</a:t>
            </a:r>
            <a:endParaRPr lang="zh-CN" altLang="en-US"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8143" y="369986"/>
            <a:ext cx="4250057" cy="285178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3644557"/>
            <a:ext cx="4104456" cy="2833043"/>
          </a:xfrm>
          <a:prstGeom prst="rect">
            <a:avLst/>
          </a:prstGeom>
        </p:spPr>
      </p:pic>
    </p:spTree>
    <p:extLst>
      <p:ext uri="{BB962C8B-B14F-4D97-AF65-F5344CB8AC3E}">
        <p14:creationId xmlns:p14="http://schemas.microsoft.com/office/powerpoint/2010/main" val="105938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30</a:t>
            </a:fld>
            <a:endParaRPr lang="en-US" altLang="zh-CN"/>
          </a:p>
        </p:txBody>
      </p:sp>
      <p:sp>
        <p:nvSpPr>
          <p:cNvPr id="3" name="矩形 2"/>
          <p:cNvSpPr/>
          <p:nvPr/>
        </p:nvSpPr>
        <p:spPr>
          <a:xfrm>
            <a:off x="539552" y="908720"/>
            <a:ext cx="6552728" cy="535531"/>
          </a:xfrm>
          <a:prstGeom prst="rect">
            <a:avLst/>
          </a:prstGeom>
        </p:spPr>
        <p:txBody>
          <a:bodyPr wrap="square">
            <a:spAutoFit/>
          </a:bodyPr>
          <a:lstStyle/>
          <a:p>
            <a:pPr algn="l" eaLnBrk="0" hangingPunct="0">
              <a:lnSpc>
                <a:spcPct val="120000"/>
              </a:lnSpc>
            </a:pPr>
            <a:r>
              <a:rPr kumimoji="0" lang="zh-CN" altLang="en-US" dirty="0">
                <a:solidFill>
                  <a:srgbClr val="000000"/>
                </a:solidFill>
                <a:cs typeface="Times New Roman" panose="02020603050405020304" pitchFamily="18" charset="0"/>
              </a:rPr>
              <a:t>解：根据牛顿第二定律：－</a:t>
            </a:r>
            <a:r>
              <a:rPr kumimoji="0" lang="en-US" altLang="zh-CN" dirty="0" err="1">
                <a:solidFill>
                  <a:srgbClr val="000000"/>
                </a:solidFill>
                <a:cs typeface="Times New Roman" panose="02020603050405020304" pitchFamily="18" charset="0"/>
              </a:rPr>
              <a:t>ct</a:t>
            </a:r>
            <a:r>
              <a:rPr kumimoji="0" lang="zh-CN" altLang="en-US" dirty="0">
                <a:solidFill>
                  <a:srgbClr val="000000"/>
                </a:solidFill>
                <a:cs typeface="Times New Roman" panose="02020603050405020304" pitchFamily="18" charset="0"/>
              </a:rPr>
              <a:t>＝</a:t>
            </a:r>
            <a:r>
              <a:rPr kumimoji="0" lang="en-US" altLang="zh-CN" dirty="0">
                <a:solidFill>
                  <a:srgbClr val="000000"/>
                </a:solidFill>
                <a:cs typeface="Times New Roman" panose="02020603050405020304" pitchFamily="18" charset="0"/>
              </a:rPr>
              <a:t>m dv / </a:t>
            </a:r>
            <a:r>
              <a:rPr kumimoji="0" lang="en-US" altLang="zh-CN" dirty="0" err="1">
                <a:solidFill>
                  <a:srgbClr val="000000"/>
                </a:solidFill>
                <a:cs typeface="Times New Roman" panose="02020603050405020304" pitchFamily="18" charset="0"/>
              </a:rPr>
              <a:t>dt</a:t>
            </a:r>
            <a:endParaRPr kumimoji="0" lang="en-US" altLang="zh-CN" dirty="0">
              <a:solidFill>
                <a:srgbClr val="000000"/>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1556792"/>
            <a:ext cx="2273771" cy="15870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958" y="3869520"/>
            <a:ext cx="2044425" cy="927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1095835" y="3256395"/>
            <a:ext cx="547137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eaLnBrk="0" hangingPunct="0"/>
            <a:r>
              <a:rPr kumimoji="0" lang="zh-CN" altLang="zh-CN" sz="2800" dirty="0" smtClean="0">
                <a:solidFill>
                  <a:srgbClr val="000000"/>
                </a:solidFill>
                <a:cs typeface="Times New Roman" panose="02020603050405020304" pitchFamily="18" charset="0"/>
              </a:rPr>
              <a:t>当</a:t>
            </a:r>
            <a:r>
              <a:rPr kumimoji="0" lang="en-US" altLang="zh-CN" sz="2800" dirty="0" smtClean="0">
                <a:solidFill>
                  <a:srgbClr val="000000"/>
                </a:solidFill>
                <a:cs typeface="Times New Roman" panose="02020603050405020304" pitchFamily="18" charset="0"/>
              </a:rPr>
              <a:t>t</a:t>
            </a:r>
            <a:r>
              <a:rPr kumimoji="0" lang="zh-CN" altLang="en-US" sz="2800" dirty="0" smtClean="0">
                <a:solidFill>
                  <a:srgbClr val="000000"/>
                </a:solidFill>
                <a:cs typeface="Times New Roman" panose="02020603050405020304" pitchFamily="18" charset="0"/>
              </a:rPr>
              <a:t>＝</a:t>
            </a:r>
            <a:r>
              <a:rPr kumimoji="0" lang="en-US" altLang="zh-CN" sz="2800" dirty="0" smtClean="0">
                <a:solidFill>
                  <a:srgbClr val="000000"/>
                </a:solidFill>
                <a:cs typeface="Times New Roman" panose="02020603050405020304" pitchFamily="18" charset="0"/>
              </a:rPr>
              <a:t>0</a:t>
            </a:r>
            <a:r>
              <a:rPr kumimoji="0" lang="zh-CN" altLang="en-US" sz="2800" dirty="0" smtClean="0">
                <a:solidFill>
                  <a:srgbClr val="000000"/>
                </a:solidFill>
                <a:cs typeface="Times New Roman" panose="02020603050405020304" pitchFamily="18" charset="0"/>
              </a:rPr>
              <a:t>时，</a:t>
            </a:r>
            <a:r>
              <a:rPr kumimoji="0" lang="en-US" altLang="zh-CN" sz="2800" dirty="0" smtClean="0">
                <a:solidFill>
                  <a:srgbClr val="000000"/>
                </a:solidFill>
                <a:cs typeface="Times New Roman" panose="02020603050405020304" pitchFamily="18" charset="0"/>
              </a:rPr>
              <a:t>v</a:t>
            </a:r>
            <a:r>
              <a:rPr kumimoji="0" lang="zh-CN" altLang="en-US" sz="2800" dirty="0" smtClean="0">
                <a:solidFill>
                  <a:srgbClr val="000000"/>
                </a:solidFill>
                <a:cs typeface="Times New Roman" panose="02020603050405020304" pitchFamily="18" charset="0"/>
              </a:rPr>
              <a:t>＝</a:t>
            </a:r>
            <a:r>
              <a:rPr kumimoji="0" lang="en-US" altLang="zh-CN" sz="2800" dirty="0" smtClean="0">
                <a:solidFill>
                  <a:srgbClr val="000000"/>
                </a:solidFill>
                <a:cs typeface="Times New Roman" panose="02020603050405020304" pitchFamily="18" charset="0"/>
              </a:rPr>
              <a:t>v</a:t>
            </a:r>
            <a:r>
              <a:rPr kumimoji="0" lang="en-US" altLang="zh-CN" sz="2800" baseline="-30000" dirty="0" smtClean="0">
                <a:solidFill>
                  <a:srgbClr val="000000"/>
                </a:solidFill>
                <a:cs typeface="Times New Roman" panose="02020603050405020304" pitchFamily="18" charset="0"/>
              </a:rPr>
              <a:t>0</a:t>
            </a:r>
            <a:r>
              <a:rPr kumimoji="0" lang="zh-CN" altLang="en-US" sz="2800" dirty="0" smtClean="0">
                <a:solidFill>
                  <a:srgbClr val="000000"/>
                </a:solidFill>
                <a:cs typeface="Times New Roman" panose="02020603050405020304" pitchFamily="18" charset="0"/>
              </a:rPr>
              <a:t>，代入得：</a:t>
            </a:r>
            <a:r>
              <a:rPr kumimoji="0" lang="en-US" altLang="zh-CN" sz="2800" dirty="0" smtClean="0">
                <a:solidFill>
                  <a:srgbClr val="000000"/>
                </a:solidFill>
                <a:cs typeface="Times New Roman" panose="02020603050405020304" pitchFamily="18" charset="0"/>
              </a:rPr>
              <a:t>v</a:t>
            </a:r>
            <a:r>
              <a:rPr kumimoji="0" lang="en-US" altLang="zh-CN" sz="2800" baseline="-30000" dirty="0" smtClean="0">
                <a:solidFill>
                  <a:srgbClr val="000000"/>
                </a:solidFill>
                <a:cs typeface="Times New Roman" panose="02020603050405020304" pitchFamily="18" charset="0"/>
              </a:rPr>
              <a:t>0</a:t>
            </a:r>
            <a:r>
              <a:rPr kumimoji="0" lang="zh-CN" altLang="en-US" sz="2800" dirty="0" smtClean="0">
                <a:solidFill>
                  <a:srgbClr val="000000"/>
                </a:solidFill>
                <a:cs typeface="Times New Roman" panose="02020603050405020304" pitchFamily="18" charset="0"/>
              </a:rPr>
              <a:t>＝</a:t>
            </a:r>
            <a:r>
              <a:rPr kumimoji="0" lang="en-US" altLang="zh-CN" sz="2800" dirty="0" smtClean="0">
                <a:solidFill>
                  <a:srgbClr val="000000"/>
                </a:solidFill>
                <a:cs typeface="Times New Roman" panose="02020603050405020304" pitchFamily="18" charset="0"/>
              </a:rPr>
              <a:t>c</a:t>
            </a:r>
            <a:r>
              <a:rPr kumimoji="0" lang="en-US" altLang="zh-CN" sz="2800" baseline="-30000" dirty="0" smtClean="0">
                <a:solidFill>
                  <a:srgbClr val="000000"/>
                </a:solidFill>
                <a:cs typeface="Times New Roman" panose="02020603050405020304" pitchFamily="18" charset="0"/>
              </a:rPr>
              <a:t>1</a:t>
            </a:r>
            <a:endParaRPr kumimoji="0" lang="en-US" altLang="zh-CN" sz="2800" dirty="0" smtClean="0">
              <a:solidFill>
                <a:srgbClr val="000000"/>
              </a:solidFill>
              <a:cs typeface="Times New Roman" panose="02020603050405020304" pitchFamily="18" charset="0"/>
            </a:endParaRPr>
          </a:p>
          <a:p>
            <a:pPr algn="l" eaLnBrk="0" hangingPunct="0"/>
            <a:r>
              <a:rPr kumimoji="0" lang="en-US" altLang="zh-CN" sz="1400" dirty="0" smtClean="0">
                <a:solidFill>
                  <a:srgbClr val="000000"/>
                </a:solidFill>
                <a:cs typeface="Times New Roman" panose="02020603050405020304" pitchFamily="18" charset="0"/>
              </a:rPr>
              <a:t>			</a:t>
            </a:r>
            <a:endParaRPr kumimoji="0" lang="en-US" altLang="zh-CN" sz="1800" dirty="0"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3164778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solidFill>
                  <a:srgbClr val="000000"/>
                </a:solidFill>
              </a:rPr>
              <a:pPr>
                <a:defRPr/>
              </a:pPr>
              <a:t>31</a:t>
            </a:fld>
            <a:endParaRPr lang="en-US" altLang="zh-CN">
              <a:solidFill>
                <a:srgbClr val="000000"/>
              </a:solidFill>
            </a:endParaRPr>
          </a:p>
        </p:txBody>
      </p:sp>
      <p:sp>
        <p:nvSpPr>
          <p:cNvPr id="3" name="矩形 2"/>
          <p:cNvSpPr/>
          <p:nvPr/>
        </p:nvSpPr>
        <p:spPr>
          <a:xfrm>
            <a:off x="664526" y="643174"/>
            <a:ext cx="4621778" cy="523220"/>
          </a:xfrm>
          <a:prstGeom prst="rect">
            <a:avLst/>
          </a:prstGeom>
        </p:spPr>
        <p:txBody>
          <a:bodyPr wrap="none">
            <a:spAutoFit/>
          </a:bodyPr>
          <a:lstStyle/>
          <a:p>
            <a:pPr marL="342900" indent="-342900">
              <a:buFont typeface="Arial" panose="020B0604020202020204" pitchFamily="34" charset="0"/>
              <a:buChar char="•"/>
            </a:pPr>
            <a:r>
              <a:rPr lang="zh-CN" altLang="zh-CN" sz="2800" kern="100" dirty="0">
                <a:solidFill>
                  <a:srgbClr val="C00000"/>
                </a:solidFill>
                <a:cs typeface="Times New Roman" panose="02020603050405020304" pitchFamily="18" charset="0"/>
              </a:rPr>
              <a:t>力随速度变化：</a:t>
            </a:r>
            <a:r>
              <a:rPr lang="en-US" altLang="zh-CN" sz="2800" kern="100" dirty="0">
                <a:solidFill>
                  <a:srgbClr val="C00000"/>
                </a:solidFill>
              </a:rPr>
              <a:t>F</a:t>
            </a:r>
            <a:r>
              <a:rPr lang="zh-CN" altLang="zh-CN" sz="2800" kern="100" dirty="0">
                <a:solidFill>
                  <a:srgbClr val="C00000"/>
                </a:solidFill>
                <a:cs typeface="Times New Roman" panose="02020603050405020304" pitchFamily="18" charset="0"/>
              </a:rPr>
              <a:t>＝</a:t>
            </a:r>
            <a:r>
              <a:rPr lang="en-US" altLang="zh-CN" sz="2800" kern="100" dirty="0">
                <a:solidFill>
                  <a:srgbClr val="C00000"/>
                </a:solidFill>
              </a:rPr>
              <a:t>f</a:t>
            </a:r>
            <a:r>
              <a:rPr lang="zh-CN" altLang="zh-CN" sz="2800" kern="100" dirty="0">
                <a:solidFill>
                  <a:srgbClr val="C00000"/>
                </a:solidFill>
                <a:cs typeface="Times New Roman" panose="02020603050405020304" pitchFamily="18" charset="0"/>
              </a:rPr>
              <a:t>（</a:t>
            </a:r>
            <a:r>
              <a:rPr lang="en-US" altLang="zh-CN" sz="2800" kern="100" dirty="0">
                <a:solidFill>
                  <a:srgbClr val="C00000"/>
                </a:solidFill>
              </a:rPr>
              <a:t>v</a:t>
            </a:r>
            <a:r>
              <a:rPr lang="zh-CN" altLang="zh-CN" sz="2800" kern="100" dirty="0">
                <a:solidFill>
                  <a:srgbClr val="C00000"/>
                </a:solidFill>
                <a:cs typeface="Times New Roman" panose="02020603050405020304" pitchFamily="18" charset="0"/>
              </a:rPr>
              <a:t>）</a:t>
            </a:r>
            <a:endParaRPr lang="zh-CN" altLang="en-US" sz="2800" dirty="0">
              <a:solidFill>
                <a:srgbClr val="C00000"/>
              </a:solidFill>
            </a:endParaRPr>
          </a:p>
        </p:txBody>
      </p:sp>
      <p:sp>
        <p:nvSpPr>
          <p:cNvPr id="4" name="矩形 3"/>
          <p:cNvSpPr/>
          <p:nvPr/>
        </p:nvSpPr>
        <p:spPr>
          <a:xfrm>
            <a:off x="1043608" y="1412776"/>
            <a:ext cx="5976664" cy="461665"/>
          </a:xfrm>
          <a:prstGeom prst="rect">
            <a:avLst/>
          </a:prstGeom>
        </p:spPr>
        <p:txBody>
          <a:bodyPr wrap="square">
            <a:spAutoFit/>
          </a:bodyPr>
          <a:lstStyle/>
          <a:p>
            <a:pPr algn="just">
              <a:spcAft>
                <a:spcPts val="0"/>
              </a:spcAft>
            </a:pPr>
            <a:r>
              <a:rPr lang="zh-CN" altLang="zh-CN" kern="100" dirty="0">
                <a:solidFill>
                  <a:srgbClr val="000000"/>
                </a:solidFill>
              </a:rPr>
              <a:t>直角坐标系中，</a:t>
            </a:r>
            <a:r>
              <a:rPr lang="en-US" altLang="zh-CN" kern="100" dirty="0">
                <a:solidFill>
                  <a:srgbClr val="000000"/>
                </a:solidFill>
              </a:rPr>
              <a:t>x</a:t>
            </a:r>
            <a:r>
              <a:rPr lang="zh-CN" altLang="zh-CN" kern="100" dirty="0">
                <a:solidFill>
                  <a:srgbClr val="000000"/>
                </a:solidFill>
              </a:rPr>
              <a:t>方向</a:t>
            </a:r>
            <a:r>
              <a:rPr lang="en-US" altLang="zh-CN" kern="100" dirty="0">
                <a:solidFill>
                  <a:srgbClr val="000000"/>
                </a:solidFill>
              </a:rPr>
              <a:t>f</a:t>
            </a:r>
            <a:r>
              <a:rPr lang="zh-CN" altLang="zh-CN" kern="100" dirty="0">
                <a:solidFill>
                  <a:srgbClr val="000000"/>
                </a:solidFill>
              </a:rPr>
              <a:t>（</a:t>
            </a:r>
            <a:r>
              <a:rPr lang="en-US" altLang="zh-CN" kern="100" dirty="0">
                <a:solidFill>
                  <a:srgbClr val="000000"/>
                </a:solidFill>
              </a:rPr>
              <a:t>v</a:t>
            </a:r>
            <a:r>
              <a:rPr lang="zh-CN" altLang="zh-CN" kern="100" dirty="0">
                <a:solidFill>
                  <a:srgbClr val="000000"/>
                </a:solidFill>
              </a:rPr>
              <a:t>）＝</a:t>
            </a:r>
            <a:r>
              <a:rPr lang="en-US" altLang="zh-CN" kern="100" dirty="0">
                <a:solidFill>
                  <a:srgbClr val="000000"/>
                </a:solidFill>
              </a:rPr>
              <a:t>m dv ⁄ </a:t>
            </a:r>
            <a:r>
              <a:rPr lang="en-US" altLang="zh-CN" kern="100" dirty="0" err="1">
                <a:solidFill>
                  <a:srgbClr val="000000"/>
                </a:solidFill>
              </a:rPr>
              <a:t>dt</a:t>
            </a:r>
            <a:endParaRPr lang="zh-CN" altLang="zh-CN" kern="100" dirty="0">
              <a:solidFill>
                <a:srgbClr val="000000"/>
              </a:solidFill>
            </a:endParaRPr>
          </a:p>
        </p:txBody>
      </p:sp>
      <p:sp>
        <p:nvSpPr>
          <p:cNvPr id="5" name="矩形 4"/>
          <p:cNvSpPr/>
          <p:nvPr/>
        </p:nvSpPr>
        <p:spPr>
          <a:xfrm>
            <a:off x="1043608" y="2364058"/>
            <a:ext cx="2339102"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经过移项可得：</a:t>
            </a:r>
            <a:endParaRPr lang="zh-CN" altLang="en-US" dirty="0">
              <a:solidFill>
                <a:srgbClr val="000000"/>
              </a:solidFill>
            </a:endParaRPr>
          </a:p>
        </p:txBody>
      </p:sp>
      <p:pic>
        <p:nvPicPr>
          <p:cNvPr id="1198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3" y="2120823"/>
            <a:ext cx="1578401" cy="94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3608" y="3460466"/>
            <a:ext cx="3262432"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等式两边同时积分得：</a:t>
            </a:r>
            <a:endParaRPr lang="zh-CN" altLang="en-US" dirty="0">
              <a:solidFill>
                <a:srgbClr val="000000"/>
              </a:solidFill>
            </a:endParaRPr>
          </a:p>
        </p:txBody>
      </p:sp>
      <p:pic>
        <p:nvPicPr>
          <p:cNvPr id="1198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9952" y="3326160"/>
            <a:ext cx="4497039" cy="83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031843" y="4543753"/>
            <a:ext cx="6824473" cy="461665"/>
          </a:xfrm>
          <a:prstGeom prst="rect">
            <a:avLst/>
          </a:prstGeom>
        </p:spPr>
        <p:txBody>
          <a:bodyPr wrap="square">
            <a:spAutoFit/>
          </a:bodyPr>
          <a:lstStyle/>
          <a:p>
            <a:pPr algn="just">
              <a:spcAft>
                <a:spcPts val="0"/>
              </a:spcAft>
            </a:pPr>
            <a:r>
              <a:rPr lang="zh-CN" altLang="zh-CN" kern="100" dirty="0">
                <a:solidFill>
                  <a:srgbClr val="000000"/>
                </a:solidFill>
              </a:rPr>
              <a:t>具体给出</a:t>
            </a:r>
            <a:r>
              <a:rPr lang="en-US" altLang="zh-CN" kern="100" dirty="0">
                <a:solidFill>
                  <a:srgbClr val="000000"/>
                </a:solidFill>
              </a:rPr>
              <a:t>f</a:t>
            </a:r>
            <a:r>
              <a:rPr lang="zh-CN" altLang="zh-CN" kern="100" dirty="0">
                <a:solidFill>
                  <a:srgbClr val="000000"/>
                </a:solidFill>
              </a:rPr>
              <a:t>（</a:t>
            </a:r>
            <a:r>
              <a:rPr lang="en-US" altLang="zh-CN" kern="100" dirty="0">
                <a:solidFill>
                  <a:srgbClr val="000000"/>
                </a:solidFill>
              </a:rPr>
              <a:t>v</a:t>
            </a:r>
            <a:r>
              <a:rPr lang="zh-CN" altLang="zh-CN" kern="100" dirty="0">
                <a:solidFill>
                  <a:srgbClr val="000000"/>
                </a:solidFill>
              </a:rPr>
              <a:t>）的函数试就可进行积分运算。</a:t>
            </a:r>
          </a:p>
        </p:txBody>
      </p:sp>
    </p:spTree>
    <p:extLst>
      <p:ext uri="{BB962C8B-B14F-4D97-AF65-F5344CB8AC3E}">
        <p14:creationId xmlns:p14="http://schemas.microsoft.com/office/powerpoint/2010/main" val="1877999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32</a:t>
            </a:fld>
            <a:endParaRPr lang="en-US" altLang="zh-CN"/>
          </a:p>
        </p:txBody>
      </p:sp>
      <p:sp>
        <p:nvSpPr>
          <p:cNvPr id="4" name="文本框 3"/>
          <p:cNvSpPr txBox="1"/>
          <p:nvPr>
            <p:custDataLst>
              <p:tags r:id="rId3"/>
            </p:custDataLst>
          </p:nvPr>
        </p:nvSpPr>
        <p:spPr>
          <a:xfrm>
            <a:off x="539552" y="1099026"/>
            <a:ext cx="8477448" cy="2143125"/>
          </a:xfrm>
          <a:prstGeom prst="rect">
            <a:avLst/>
          </a:prstGeom>
          <a:noFill/>
        </p:spPr>
        <p:txBody>
          <a:bodyPr vert="horz" wrap="square" rtlCol="0" anchor="ctr" anchorCtr="0">
            <a:noAutofit/>
          </a:bodyPr>
          <a:lstStyle/>
          <a:p>
            <a:pPr algn="l">
              <a:spcAft>
                <a:spcPts val="0"/>
              </a:spcAft>
            </a:pP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例：（</a:t>
            </a:r>
            <a:r>
              <a:rPr lang="zh-CN" altLang="zh-CN" sz="2800" b="1" kern="100" dirty="0" smtClean="0">
                <a:solidFill>
                  <a:srgbClr val="000000"/>
                </a:solidFill>
              </a:rPr>
              <a:t>重点</a:t>
            </a:r>
            <a:r>
              <a:rPr lang="zh-CN" altLang="zh-CN" sz="2800" b="1" kern="100" dirty="0">
                <a:solidFill>
                  <a:srgbClr val="000000"/>
                </a:solidFill>
              </a:rPr>
              <a:t>）</a:t>
            </a:r>
          </a:p>
          <a:p>
            <a:pPr algn="l"/>
            <a:r>
              <a:rPr lang="zh-CN" altLang="zh-CN" sz="2800" kern="100" dirty="0">
                <a:solidFill>
                  <a:srgbClr val="000000"/>
                </a:solidFill>
                <a:cs typeface="Times New Roman" panose="02020603050405020304" pitchFamily="18" charset="0"/>
              </a:rPr>
              <a:t>质量为</a:t>
            </a:r>
            <a:r>
              <a:rPr lang="en-US" altLang="zh-CN" sz="2800" kern="100" dirty="0">
                <a:solidFill>
                  <a:srgbClr val="000000"/>
                </a:solidFill>
              </a:rPr>
              <a:t>m</a:t>
            </a:r>
            <a:r>
              <a:rPr lang="zh-CN" altLang="zh-CN" sz="2800" kern="100" dirty="0">
                <a:solidFill>
                  <a:srgbClr val="000000"/>
                </a:solidFill>
                <a:cs typeface="Times New Roman" panose="02020603050405020304" pitchFamily="18" charset="0"/>
              </a:rPr>
              <a:t>的</a:t>
            </a:r>
            <a:r>
              <a:rPr lang="zh-CN" altLang="en-US" sz="2800" kern="100" dirty="0">
                <a:solidFill>
                  <a:srgbClr val="000000"/>
                </a:solidFill>
                <a:cs typeface="Times New Roman" panose="02020603050405020304" pitchFamily="18" charset="0"/>
              </a:rPr>
              <a:t>小球，</a:t>
            </a:r>
            <a:r>
              <a:rPr lang="zh-CN" altLang="en-US" sz="2800" kern="100" dirty="0" smtClean="0">
                <a:solidFill>
                  <a:srgbClr val="000000"/>
                </a:solidFill>
                <a:cs typeface="Times New Roman" panose="02020603050405020304" pitchFamily="18" charset="0"/>
              </a:rPr>
              <a:t>从水平面以</a:t>
            </a:r>
            <a:r>
              <a:rPr lang="zh-CN" altLang="en-US" sz="2800" kern="100" dirty="0">
                <a:solidFill>
                  <a:srgbClr val="000000"/>
                </a:solidFill>
                <a:cs typeface="Times New Roman" panose="02020603050405020304" pitchFamily="18" charset="0"/>
              </a:rPr>
              <a:t>速度</a:t>
            </a:r>
            <a:r>
              <a:rPr lang="en-US" altLang="zh-CN" sz="2800" kern="100" dirty="0">
                <a:solidFill>
                  <a:srgbClr val="000000"/>
                </a:solidFill>
              </a:rPr>
              <a:t>v</a:t>
            </a:r>
            <a:r>
              <a:rPr lang="en-US" altLang="zh-CN" sz="2800" kern="100" baseline="-25000" dirty="0">
                <a:solidFill>
                  <a:srgbClr val="000000"/>
                </a:solidFill>
              </a:rPr>
              <a:t>0</a:t>
            </a:r>
            <a:r>
              <a:rPr lang="zh-CN" altLang="en-US" sz="2800" kern="100" dirty="0">
                <a:solidFill>
                  <a:srgbClr val="000000"/>
                </a:solidFill>
                <a:cs typeface="Times New Roman" panose="02020603050405020304" pitchFamily="18" charset="0"/>
              </a:rPr>
              <a:t>沿水平方向被抛</a:t>
            </a:r>
            <a:r>
              <a:rPr lang="zh-CN" altLang="zh-CN" sz="2800" kern="100" dirty="0">
                <a:solidFill>
                  <a:srgbClr val="000000"/>
                </a:solidFill>
                <a:cs typeface="Times New Roman" panose="02020603050405020304" pitchFamily="18" charset="0"/>
              </a:rPr>
              <a:t>入粘性流体中</a:t>
            </a:r>
            <a:r>
              <a:rPr lang="zh-CN" altLang="en-US" sz="2800" kern="100" dirty="0">
                <a:solidFill>
                  <a:srgbClr val="000000"/>
                </a:solidFill>
                <a:cs typeface="Times New Roman" panose="02020603050405020304" pitchFamily="18" charset="0"/>
              </a:rPr>
              <a:t>。小球受到</a:t>
            </a:r>
            <a:r>
              <a:rPr lang="zh-CN" altLang="zh-CN" sz="2800" kern="100" dirty="0">
                <a:solidFill>
                  <a:srgbClr val="000000"/>
                </a:solidFill>
                <a:cs typeface="Times New Roman" panose="02020603050405020304" pitchFamily="18" charset="0"/>
              </a:rPr>
              <a:t>阻力</a:t>
            </a:r>
            <a:r>
              <a:rPr lang="en-US" altLang="zh-CN" sz="2800" kern="100" dirty="0">
                <a:solidFill>
                  <a:srgbClr val="000000"/>
                </a:solidFill>
              </a:rPr>
              <a:t>f</a:t>
            </a:r>
            <a:r>
              <a:rPr lang="zh-CN" altLang="zh-CN" sz="2800" kern="100" dirty="0">
                <a:solidFill>
                  <a:srgbClr val="000000"/>
                </a:solidFill>
                <a:cs typeface="Times New Roman" panose="02020603050405020304" pitchFamily="18" charset="0"/>
              </a:rPr>
              <a:t>＝－</a:t>
            </a:r>
            <a:r>
              <a:rPr lang="en-US" altLang="zh-CN" sz="2800" kern="100" dirty="0">
                <a:solidFill>
                  <a:srgbClr val="000000"/>
                </a:solidFill>
              </a:rPr>
              <a:t>cv </a:t>
            </a:r>
            <a:r>
              <a:rPr lang="zh-CN" altLang="zh-CN" sz="2800" kern="100" dirty="0">
                <a:solidFill>
                  <a:srgbClr val="000000"/>
                </a:solidFill>
                <a:cs typeface="Times New Roman" panose="02020603050405020304" pitchFamily="18" charset="0"/>
              </a:rPr>
              <a:t>（</a:t>
            </a:r>
            <a:r>
              <a:rPr lang="en-US" altLang="zh-CN" sz="2800" kern="100" dirty="0">
                <a:solidFill>
                  <a:srgbClr val="000000"/>
                </a:solidFill>
              </a:rPr>
              <a:t>c</a:t>
            </a:r>
            <a:r>
              <a:rPr lang="zh-CN" altLang="zh-CN" sz="2800" kern="100" dirty="0">
                <a:solidFill>
                  <a:srgbClr val="000000"/>
                </a:solidFill>
                <a:cs typeface="Times New Roman" panose="02020603050405020304" pitchFamily="18" charset="0"/>
              </a:rPr>
              <a:t>为常数）而减速，求：</a:t>
            </a:r>
            <a:r>
              <a:rPr lang="zh-CN" altLang="en-US" sz="2800" kern="100" dirty="0">
                <a:solidFill>
                  <a:srgbClr val="000000"/>
                </a:solidFill>
                <a:cs typeface="Times New Roman" panose="02020603050405020304" pitchFamily="18" charset="0"/>
              </a:rPr>
              <a:t>小球</a:t>
            </a:r>
            <a:r>
              <a:rPr lang="zh-CN" altLang="zh-CN" sz="2800" kern="100" dirty="0">
                <a:solidFill>
                  <a:srgbClr val="000000"/>
                </a:solidFill>
                <a:cs typeface="Times New Roman" panose="02020603050405020304" pitchFamily="18" charset="0"/>
              </a:rPr>
              <a:t>的运动速度</a:t>
            </a:r>
            <a:r>
              <a:rPr lang="zh-CN" altLang="en-US" sz="2800" kern="100" dirty="0">
                <a:solidFill>
                  <a:srgbClr val="000000"/>
                </a:solidFill>
                <a:cs typeface="Times New Roman" panose="02020603050405020304" pitchFamily="18" charset="0"/>
              </a:rPr>
              <a:t>及运动学方程</a:t>
            </a:r>
            <a:r>
              <a:rPr lang="zh-CN" altLang="zh-CN" sz="2800" kern="100" dirty="0">
                <a:solidFill>
                  <a:srgbClr val="000000"/>
                </a:solidFill>
                <a:cs typeface="Times New Roman" panose="02020603050405020304" pitchFamily="18" charset="0"/>
              </a:rPr>
              <a:t>。</a:t>
            </a:r>
            <a:endParaRPr lang="zh-CN" altLang="en-US" sz="2800" dirty="0">
              <a:solidFill>
                <a:srgbClr val="000000"/>
              </a:solidFill>
            </a:endParaRPr>
          </a:p>
          <a:p>
            <a:pPr algn="l"/>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圆角矩形 4"/>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5"/>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prstTxWarp prst="textNoShape">
              <a:avLst/>
            </a:prstTxWarp>
          </a:bodyPr>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9" name="矩形 18"/>
          <p:cNvSpPr/>
          <p:nvPr>
            <p:custDataLst>
              <p:tags r:id="rId6"/>
            </p:custDataLst>
          </p:nvPr>
        </p:nvSpPr>
        <p:spPr bwMode="auto">
          <a:xfrm>
            <a:off x="9525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rgbClr val="FFFFFF"/>
              </a:solidFill>
              <a:effectLst/>
              <a:latin typeface="Times New Roman" pitchFamily="18" charset="0"/>
              <a:ea typeface="宋体" pitchFamily="2" charset="-122"/>
            </a:endParaRPr>
          </a:p>
        </p:txBody>
      </p:sp>
      <p:sp>
        <p:nvSpPr>
          <p:cNvPr id="20" name="文本框 19"/>
          <p:cNvSpPr txBox="1"/>
          <p:nvPr>
            <p:custDataLst>
              <p:tags r:id="rId7"/>
            </p:custDataLst>
          </p:nvPr>
        </p:nvSpPr>
        <p:spPr>
          <a:xfrm>
            <a:off x="9613900" y="6649997"/>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pPr algn="l"/>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文本框 20"/>
          <p:cNvSpPr txBox="1"/>
          <p:nvPr>
            <p:custDataLst>
              <p:tags r:id="rId8"/>
            </p:custDataLst>
          </p:nvPr>
        </p:nvSpPr>
        <p:spPr>
          <a:xfrm>
            <a:off x="9549851" y="113169"/>
            <a:ext cx="3332480" cy="707886"/>
          </a:xfrm>
          <a:prstGeom prst="rect">
            <a:avLst/>
          </a:prstGeom>
          <a:noFill/>
        </p:spPr>
        <p:txBody>
          <a:bodyPr vert="horz" rtlCol="0" anchor="t" anchorCtr="0">
            <a:spAutoFit/>
          </a:bodyPr>
          <a:lstStyle/>
          <a:p>
            <a:pPr algn="l"/>
            <a:r>
              <a:rPr lang="zh-CN" altLang="zh-CN" sz="2000" kern="100" dirty="0">
                <a:solidFill>
                  <a:srgbClr val="000000"/>
                </a:solidFill>
                <a:cs typeface="Times New Roman" panose="02020603050405020304" pitchFamily="18" charset="0"/>
              </a:rPr>
              <a:t>解：</a:t>
            </a:r>
            <a:r>
              <a:rPr lang="zh-CN" altLang="en-US" sz="2000" kern="100" dirty="0">
                <a:solidFill>
                  <a:srgbClr val="000000"/>
                </a:solidFill>
                <a:cs typeface="Times New Roman" panose="02020603050405020304" pitchFamily="18" charset="0"/>
              </a:rPr>
              <a:t>选取坐标系，令</a:t>
            </a:r>
            <a:r>
              <a:rPr lang="en-US" altLang="zh-CN" sz="2000" kern="100" dirty="0">
                <a:solidFill>
                  <a:srgbClr val="000000"/>
                </a:solidFill>
                <a:cs typeface="Times New Roman" panose="02020603050405020304" pitchFamily="18" charset="0"/>
              </a:rPr>
              <a:t>t=0</a:t>
            </a:r>
            <a:r>
              <a:rPr lang="zh-CN" altLang="en-US" sz="2000" kern="100" dirty="0">
                <a:solidFill>
                  <a:srgbClr val="000000"/>
                </a:solidFill>
                <a:cs typeface="Times New Roman" panose="02020603050405020304" pitchFamily="18" charset="0"/>
              </a:rPr>
              <a:t>时，</a:t>
            </a:r>
            <a:r>
              <a:rPr lang="en-US" altLang="zh-CN" sz="2000" kern="100" dirty="0">
                <a:solidFill>
                  <a:srgbClr val="000000"/>
                </a:solidFill>
                <a:cs typeface="Times New Roman" panose="02020603050405020304" pitchFamily="18" charset="0"/>
              </a:rPr>
              <a:t>x=0,y=-h,</a:t>
            </a:r>
            <a:endParaRPr lang="zh-CN" altLang="en-US" sz="2000" dirty="0">
              <a:solidFill>
                <a:srgbClr val="000000"/>
              </a:solidFill>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837258539"/>
              </p:ext>
            </p:extLst>
          </p:nvPr>
        </p:nvGraphicFramePr>
        <p:xfrm>
          <a:off x="10769598" y="391050"/>
          <a:ext cx="2080898" cy="471420"/>
        </p:xfrm>
        <a:graphic>
          <a:graphicData uri="http://schemas.openxmlformats.org/presentationml/2006/ole">
            <mc:AlternateContent xmlns:mc="http://schemas.openxmlformats.org/markup-compatibility/2006">
              <mc:Choice xmlns:v="urn:schemas-microsoft-com:vml" Requires="v">
                <p:oleObj spid="_x0000_s188634" name="Equation" r:id="rId16" imgW="1066680" imgH="241200" progId="Equation.DSMT4">
                  <p:embed/>
                </p:oleObj>
              </mc:Choice>
              <mc:Fallback>
                <p:oleObj name="Equation" r:id="rId16" imgW="1066680" imgH="241200" progId="Equation.DSMT4">
                  <p:embed/>
                  <p:pic>
                    <p:nvPicPr>
                      <p:cNvPr id="0" name=""/>
                      <p:cNvPicPr/>
                      <p:nvPr/>
                    </p:nvPicPr>
                    <p:blipFill>
                      <a:blip r:embed="rId17"/>
                      <a:stretch>
                        <a:fillRect/>
                      </a:stretch>
                    </p:blipFill>
                    <p:spPr>
                      <a:xfrm>
                        <a:off x="10769598" y="391050"/>
                        <a:ext cx="2080898" cy="47142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572016859"/>
              </p:ext>
            </p:extLst>
          </p:nvPr>
        </p:nvGraphicFramePr>
        <p:xfrm>
          <a:off x="9593914" y="875417"/>
          <a:ext cx="1546102" cy="1118457"/>
        </p:xfrm>
        <a:graphic>
          <a:graphicData uri="http://schemas.openxmlformats.org/presentationml/2006/ole">
            <mc:AlternateContent xmlns:mc="http://schemas.openxmlformats.org/markup-compatibility/2006">
              <mc:Choice xmlns:v="urn:schemas-microsoft-com:vml" Requires="v">
                <p:oleObj spid="_x0000_s188635" name="Equation" r:id="rId18" imgW="1193760" imgH="863280" progId="Equation.DSMT4">
                  <p:embed/>
                </p:oleObj>
              </mc:Choice>
              <mc:Fallback>
                <p:oleObj name="Equation" r:id="rId18" imgW="1193760" imgH="863280" progId="Equation.DSMT4">
                  <p:embed/>
                  <p:pic>
                    <p:nvPicPr>
                      <p:cNvPr id="0" name=""/>
                      <p:cNvPicPr/>
                      <p:nvPr/>
                    </p:nvPicPr>
                    <p:blipFill>
                      <a:blip r:embed="rId19"/>
                      <a:stretch>
                        <a:fillRect/>
                      </a:stretch>
                    </p:blipFill>
                    <p:spPr>
                      <a:xfrm>
                        <a:off x="9593914" y="875417"/>
                        <a:ext cx="1546102" cy="1118457"/>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916809507"/>
              </p:ext>
            </p:extLst>
          </p:nvPr>
        </p:nvGraphicFramePr>
        <p:xfrm>
          <a:off x="11957261" y="827604"/>
          <a:ext cx="1150727" cy="1319500"/>
        </p:xfrm>
        <a:graphic>
          <a:graphicData uri="http://schemas.openxmlformats.org/presentationml/2006/ole">
            <mc:AlternateContent xmlns:mc="http://schemas.openxmlformats.org/markup-compatibility/2006">
              <mc:Choice xmlns:v="urn:schemas-microsoft-com:vml" Requires="v">
                <p:oleObj spid="_x0000_s188636" name="Equation" r:id="rId20" imgW="952200" imgH="1091880" progId="Equation.DSMT4">
                  <p:embed/>
                </p:oleObj>
              </mc:Choice>
              <mc:Fallback>
                <p:oleObj name="Equation" r:id="rId20" imgW="952200" imgH="1091880" progId="Equation.DSMT4">
                  <p:embed/>
                  <p:pic>
                    <p:nvPicPr>
                      <p:cNvPr id="0" name=""/>
                      <p:cNvPicPr/>
                      <p:nvPr/>
                    </p:nvPicPr>
                    <p:blipFill>
                      <a:blip r:embed="rId21"/>
                      <a:stretch>
                        <a:fillRect/>
                      </a:stretch>
                    </p:blipFill>
                    <p:spPr>
                      <a:xfrm>
                        <a:off x="11957261" y="827604"/>
                        <a:ext cx="1150727" cy="1319500"/>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420190553"/>
              </p:ext>
            </p:extLst>
          </p:nvPr>
        </p:nvGraphicFramePr>
        <p:xfrm>
          <a:off x="9717329" y="2513513"/>
          <a:ext cx="2027993" cy="1052699"/>
        </p:xfrm>
        <a:graphic>
          <a:graphicData uri="http://schemas.openxmlformats.org/presentationml/2006/ole">
            <mc:AlternateContent xmlns:mc="http://schemas.openxmlformats.org/markup-compatibility/2006">
              <mc:Choice xmlns:v="urn:schemas-microsoft-com:vml" Requires="v">
                <p:oleObj spid="_x0000_s188637" name="Equation" r:id="rId22" imgW="1663560" imgH="863280" progId="Equation.DSMT4">
                  <p:embed/>
                </p:oleObj>
              </mc:Choice>
              <mc:Fallback>
                <p:oleObj name="Equation" r:id="rId22" imgW="1663560" imgH="863280" progId="Equation.DSMT4">
                  <p:embed/>
                  <p:pic>
                    <p:nvPicPr>
                      <p:cNvPr id="0" name=""/>
                      <p:cNvPicPr/>
                      <p:nvPr/>
                    </p:nvPicPr>
                    <p:blipFill>
                      <a:blip r:embed="rId23"/>
                      <a:stretch>
                        <a:fillRect/>
                      </a:stretch>
                    </p:blipFill>
                    <p:spPr>
                      <a:xfrm>
                        <a:off x="9717329" y="2513513"/>
                        <a:ext cx="2027993" cy="1052699"/>
                      </a:xfrm>
                      <a:prstGeom prst="rect">
                        <a:avLst/>
                      </a:prstGeom>
                    </p:spPr>
                  </p:pic>
                </p:oleObj>
              </mc:Fallback>
            </mc:AlternateContent>
          </a:graphicData>
        </a:graphic>
      </p:graphicFrame>
      <p:sp>
        <p:nvSpPr>
          <p:cNvPr id="26" name="矩形 25"/>
          <p:cNvSpPr/>
          <p:nvPr/>
        </p:nvSpPr>
        <p:spPr>
          <a:xfrm>
            <a:off x="9743863" y="2096169"/>
            <a:ext cx="1119999" cy="400110"/>
          </a:xfrm>
          <a:prstGeom prst="rect">
            <a:avLst/>
          </a:prstGeom>
        </p:spPr>
        <p:txBody>
          <a:bodyPr wrap="square">
            <a:spAutoFit/>
          </a:bodyPr>
          <a:lstStyle/>
          <a:p>
            <a:r>
              <a:rPr lang="zh-CN" altLang="zh-CN" sz="2000" kern="100" dirty="0">
                <a:solidFill>
                  <a:srgbClr val="000000"/>
                </a:solidFill>
                <a:cs typeface="Times New Roman" panose="02020603050405020304" pitchFamily="18" charset="0"/>
              </a:rPr>
              <a:t>积分得：</a:t>
            </a:r>
            <a:endParaRPr lang="zh-CN" altLang="en-US" sz="2000" dirty="0">
              <a:solidFill>
                <a:srgbClr val="000000"/>
              </a:solidFill>
            </a:endParaRPr>
          </a:p>
        </p:txBody>
      </p:sp>
      <p:graphicFrame>
        <p:nvGraphicFramePr>
          <p:cNvPr id="27" name="对象 26"/>
          <p:cNvGraphicFramePr>
            <a:graphicFrameLocks noChangeAspect="1"/>
          </p:cNvGraphicFramePr>
          <p:nvPr>
            <p:extLst>
              <p:ext uri="{D42A27DB-BD31-4B8C-83A1-F6EECF244321}">
                <p14:modId xmlns:p14="http://schemas.microsoft.com/office/powerpoint/2010/main" val="3276493994"/>
              </p:ext>
            </p:extLst>
          </p:nvPr>
        </p:nvGraphicFramePr>
        <p:xfrm>
          <a:off x="9693512" y="3653191"/>
          <a:ext cx="1477218" cy="949640"/>
        </p:xfrm>
        <a:graphic>
          <a:graphicData uri="http://schemas.openxmlformats.org/presentationml/2006/ole">
            <mc:AlternateContent xmlns:mc="http://schemas.openxmlformats.org/markup-compatibility/2006">
              <mc:Choice xmlns:v="urn:schemas-microsoft-com:vml" Requires="v">
                <p:oleObj spid="_x0000_s188638" name="Equation" r:id="rId24" imgW="1066680" imgH="685800" progId="Equation.DSMT4">
                  <p:embed/>
                </p:oleObj>
              </mc:Choice>
              <mc:Fallback>
                <p:oleObj name="Equation" r:id="rId24" imgW="1066680" imgH="685800" progId="Equation.DSMT4">
                  <p:embed/>
                  <p:pic>
                    <p:nvPicPr>
                      <p:cNvPr id="0" name=""/>
                      <p:cNvPicPr/>
                      <p:nvPr/>
                    </p:nvPicPr>
                    <p:blipFill>
                      <a:blip r:embed="rId25"/>
                      <a:stretch>
                        <a:fillRect/>
                      </a:stretch>
                    </p:blipFill>
                    <p:spPr>
                      <a:xfrm>
                        <a:off x="9693512" y="3653191"/>
                        <a:ext cx="1477218" cy="949640"/>
                      </a:xfrm>
                      <a:prstGeom prst="rect">
                        <a:avLst/>
                      </a:prstGeom>
                    </p:spPr>
                  </p:pic>
                </p:oleObj>
              </mc:Fallback>
            </mc:AlternateContent>
          </a:graphicData>
        </a:graphic>
      </p:graphicFrame>
      <p:sp>
        <p:nvSpPr>
          <p:cNvPr id="28" name="矩形 27"/>
          <p:cNvSpPr/>
          <p:nvPr/>
        </p:nvSpPr>
        <p:spPr>
          <a:xfrm>
            <a:off x="11157042" y="3855716"/>
            <a:ext cx="800219" cy="338554"/>
          </a:xfrm>
          <a:prstGeom prst="rect">
            <a:avLst/>
          </a:prstGeom>
        </p:spPr>
        <p:txBody>
          <a:bodyPr wrap="none">
            <a:spAutoFit/>
          </a:bodyPr>
          <a:lstStyle/>
          <a:p>
            <a:r>
              <a:rPr lang="zh-CN" altLang="en-US" sz="1600" kern="100" dirty="0" smtClean="0">
                <a:solidFill>
                  <a:srgbClr val="000000"/>
                </a:solidFill>
                <a:cs typeface="Times New Roman" panose="02020603050405020304" pitchFamily="18" charset="0"/>
              </a:rPr>
              <a:t>其中：</a:t>
            </a:r>
            <a:endParaRPr lang="zh-CN" altLang="en-US" sz="1600" dirty="0"/>
          </a:p>
        </p:txBody>
      </p:sp>
      <p:graphicFrame>
        <p:nvGraphicFramePr>
          <p:cNvPr id="29" name="对象 28"/>
          <p:cNvGraphicFramePr>
            <a:graphicFrameLocks noChangeAspect="1"/>
          </p:cNvGraphicFramePr>
          <p:nvPr>
            <p:extLst>
              <p:ext uri="{D42A27DB-BD31-4B8C-83A1-F6EECF244321}">
                <p14:modId xmlns:p14="http://schemas.microsoft.com/office/powerpoint/2010/main" val="2759931111"/>
              </p:ext>
            </p:extLst>
          </p:nvPr>
        </p:nvGraphicFramePr>
        <p:xfrm>
          <a:off x="12016790" y="3668992"/>
          <a:ext cx="757937" cy="712002"/>
        </p:xfrm>
        <a:graphic>
          <a:graphicData uri="http://schemas.openxmlformats.org/presentationml/2006/ole">
            <mc:AlternateContent xmlns:mc="http://schemas.openxmlformats.org/markup-compatibility/2006">
              <mc:Choice xmlns:v="urn:schemas-microsoft-com:vml" Requires="v">
                <p:oleObj spid="_x0000_s188639" name="Equation" r:id="rId26" imgW="419040" imgH="393480" progId="Equation.DSMT4">
                  <p:embed/>
                </p:oleObj>
              </mc:Choice>
              <mc:Fallback>
                <p:oleObj name="Equation" r:id="rId26" imgW="419040" imgH="393480" progId="Equation.DSMT4">
                  <p:embed/>
                  <p:pic>
                    <p:nvPicPr>
                      <p:cNvPr id="0" name=""/>
                      <p:cNvPicPr/>
                      <p:nvPr/>
                    </p:nvPicPr>
                    <p:blipFill>
                      <a:blip r:embed="rId27"/>
                      <a:stretch>
                        <a:fillRect/>
                      </a:stretch>
                    </p:blipFill>
                    <p:spPr>
                      <a:xfrm>
                        <a:off x="12016790" y="3668992"/>
                        <a:ext cx="757937" cy="712002"/>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249315024"/>
              </p:ext>
            </p:extLst>
          </p:nvPr>
        </p:nvGraphicFramePr>
        <p:xfrm>
          <a:off x="9707913" y="4668730"/>
          <a:ext cx="1863144" cy="1037214"/>
        </p:xfrm>
        <a:graphic>
          <a:graphicData uri="http://schemas.openxmlformats.org/presentationml/2006/ole">
            <mc:AlternateContent xmlns:mc="http://schemas.openxmlformats.org/markup-compatibility/2006">
              <mc:Choice xmlns:v="urn:schemas-microsoft-com:vml" Requires="v">
                <p:oleObj spid="_x0000_s188640" name="Equation" r:id="rId28" imgW="1231560" imgH="685800" progId="Equation.DSMT4">
                  <p:embed/>
                </p:oleObj>
              </mc:Choice>
              <mc:Fallback>
                <p:oleObj name="Equation" r:id="rId28" imgW="1231560" imgH="685800" progId="Equation.DSMT4">
                  <p:embed/>
                  <p:pic>
                    <p:nvPicPr>
                      <p:cNvPr id="0" name=""/>
                      <p:cNvPicPr/>
                      <p:nvPr/>
                    </p:nvPicPr>
                    <p:blipFill>
                      <a:blip r:embed="rId29"/>
                      <a:stretch>
                        <a:fillRect/>
                      </a:stretch>
                    </p:blipFill>
                    <p:spPr>
                      <a:xfrm>
                        <a:off x="9707913" y="4668730"/>
                        <a:ext cx="1863144" cy="1037214"/>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170892352"/>
              </p:ext>
            </p:extLst>
          </p:nvPr>
        </p:nvGraphicFramePr>
        <p:xfrm>
          <a:off x="9693512" y="5764098"/>
          <a:ext cx="2051810" cy="1018192"/>
        </p:xfrm>
        <a:graphic>
          <a:graphicData uri="http://schemas.openxmlformats.org/presentationml/2006/ole">
            <mc:AlternateContent xmlns:mc="http://schemas.openxmlformats.org/markup-compatibility/2006">
              <mc:Choice xmlns:v="urn:schemas-microsoft-com:vml" Requires="v">
                <p:oleObj spid="_x0000_s188641" name="Equation" r:id="rId30" imgW="1688760" imgH="838080" progId="Equation.DSMT4">
                  <p:embed/>
                </p:oleObj>
              </mc:Choice>
              <mc:Fallback>
                <p:oleObj name="Equation" r:id="rId30" imgW="1688760" imgH="838080" progId="Equation.DSMT4">
                  <p:embed/>
                  <p:pic>
                    <p:nvPicPr>
                      <p:cNvPr id="0" name=""/>
                      <p:cNvPicPr/>
                      <p:nvPr/>
                    </p:nvPicPr>
                    <p:blipFill>
                      <a:blip r:embed="rId31"/>
                      <a:stretch>
                        <a:fillRect/>
                      </a:stretch>
                    </p:blipFill>
                    <p:spPr>
                      <a:xfrm>
                        <a:off x="9693512" y="5764098"/>
                        <a:ext cx="2051810" cy="1018192"/>
                      </a:xfrm>
                      <a:prstGeom prst="rect">
                        <a:avLst/>
                      </a:prstGeom>
                    </p:spPr>
                  </p:pic>
                </p:oleObj>
              </mc:Fallback>
            </mc:AlternateContent>
          </a:graphicData>
        </a:graphic>
      </p:graphicFrame>
      <p:grpSp>
        <p:nvGrpSpPr>
          <p:cNvPr id="10" name="组合 9"/>
          <p:cNvGrpSpPr/>
          <p:nvPr>
            <p:custDataLst>
              <p:tags r:id="rId9"/>
            </p:custDataLst>
          </p:nvPr>
        </p:nvGrpSpPr>
        <p:grpSpPr>
          <a:xfrm>
            <a:off x="0" y="0"/>
            <a:ext cx="9144000" cy="635000"/>
            <a:chOff x="0" y="0"/>
            <a:chExt cx="9144000" cy="635000"/>
          </a:xfrm>
        </p:grpSpPr>
        <p:sp>
          <p:nvSpPr>
            <p:cNvPr id="6" name="TitleBackground"/>
            <p:cNvSpPr/>
            <p:nvPr>
              <p:custDataLst>
                <p:tags r:id="rId11"/>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ColorBlock"/>
            <p:cNvSpPr/>
            <p:nvPr>
              <p:custDataLst>
                <p:tags r:id="rId12"/>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TypeText"/>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4"/>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0"/>
            </p:custDataLst>
          </p:nvPr>
        </p:nvPicPr>
        <p:blipFill>
          <a:blip r:embed="rId3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4957826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33</a:t>
            </a:fld>
            <a:endParaRPr lang="en-US" altLang="zh-CN"/>
          </a:p>
        </p:txBody>
      </p:sp>
      <p:sp>
        <p:nvSpPr>
          <p:cNvPr id="3" name="矩形 2"/>
          <p:cNvSpPr/>
          <p:nvPr/>
        </p:nvSpPr>
        <p:spPr>
          <a:xfrm>
            <a:off x="446833" y="620688"/>
            <a:ext cx="5097870"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解</a:t>
            </a:r>
            <a:r>
              <a:rPr lang="zh-CN" altLang="zh-CN" kern="100" dirty="0" smtClean="0">
                <a:solidFill>
                  <a:srgbClr val="000000"/>
                </a:solidFill>
                <a:cs typeface="Times New Roman" panose="02020603050405020304" pitchFamily="18" charset="0"/>
              </a:rPr>
              <a:t>：</a:t>
            </a:r>
            <a:r>
              <a:rPr lang="zh-CN" altLang="en-US" kern="100" dirty="0" smtClean="0">
                <a:solidFill>
                  <a:srgbClr val="000000"/>
                </a:solidFill>
                <a:cs typeface="Times New Roman" panose="02020603050405020304" pitchFamily="18" charset="0"/>
              </a:rPr>
              <a:t>选取坐标系，令</a:t>
            </a:r>
            <a:r>
              <a:rPr lang="en-US" altLang="zh-CN" kern="100" dirty="0" smtClean="0">
                <a:solidFill>
                  <a:srgbClr val="000000"/>
                </a:solidFill>
                <a:cs typeface="Times New Roman" panose="02020603050405020304" pitchFamily="18" charset="0"/>
              </a:rPr>
              <a:t>t=0</a:t>
            </a:r>
            <a:r>
              <a:rPr lang="zh-CN" altLang="en-US" kern="100" dirty="0" smtClean="0">
                <a:solidFill>
                  <a:srgbClr val="000000"/>
                </a:solidFill>
                <a:cs typeface="Times New Roman" panose="02020603050405020304" pitchFamily="18" charset="0"/>
              </a:rPr>
              <a:t>时，</a:t>
            </a:r>
            <a:r>
              <a:rPr lang="en-US" altLang="zh-CN" kern="100" dirty="0" smtClean="0">
                <a:solidFill>
                  <a:srgbClr val="000000"/>
                </a:solidFill>
                <a:cs typeface="Times New Roman" panose="02020603050405020304" pitchFamily="18" charset="0"/>
              </a:rPr>
              <a:t>x=0,y=0,</a:t>
            </a:r>
            <a:endParaRPr lang="zh-CN" altLang="en-US" dirty="0">
              <a:solidFill>
                <a:srgbClr val="000000"/>
              </a:solidFill>
            </a:endParaRPr>
          </a:p>
        </p:txBody>
      </p:sp>
      <p:sp>
        <p:nvSpPr>
          <p:cNvPr id="4" name="矩形 3"/>
          <p:cNvSpPr/>
          <p:nvPr/>
        </p:nvSpPr>
        <p:spPr>
          <a:xfrm>
            <a:off x="3413653" y="1923531"/>
            <a:ext cx="1723549"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移项变换：</a:t>
            </a:r>
            <a:endParaRPr lang="zh-CN" altLang="en-US" dirty="0">
              <a:solidFill>
                <a:srgbClr val="000000"/>
              </a:solidFill>
            </a:endParaRPr>
          </a:p>
        </p:txBody>
      </p:sp>
      <p:sp>
        <p:nvSpPr>
          <p:cNvPr id="5" name="矩形 4"/>
          <p:cNvSpPr/>
          <p:nvPr/>
        </p:nvSpPr>
        <p:spPr>
          <a:xfrm>
            <a:off x="1125181" y="3402423"/>
            <a:ext cx="1415772"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积分得：</a:t>
            </a:r>
            <a:endParaRPr lang="zh-CN" altLang="en-US" dirty="0">
              <a:solidFill>
                <a:srgbClr val="000000"/>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05757935"/>
              </p:ext>
            </p:extLst>
          </p:nvPr>
        </p:nvGraphicFramePr>
        <p:xfrm>
          <a:off x="5560889" y="607336"/>
          <a:ext cx="2284412" cy="517525"/>
        </p:xfrm>
        <a:graphic>
          <a:graphicData uri="http://schemas.openxmlformats.org/presentationml/2006/ole">
            <mc:AlternateContent xmlns:mc="http://schemas.openxmlformats.org/markup-compatibility/2006">
              <mc:Choice xmlns:v="urn:schemas-microsoft-com:vml" Requires="v">
                <p:oleObj spid="_x0000_s167568" name="Equation" r:id="rId3" imgW="1066680" imgH="241200" progId="Equation.DSMT4">
                  <p:embed/>
                </p:oleObj>
              </mc:Choice>
              <mc:Fallback>
                <p:oleObj name="Equation" r:id="rId3" imgW="1066680" imgH="241200" progId="Equation.DSMT4">
                  <p:embed/>
                  <p:pic>
                    <p:nvPicPr>
                      <p:cNvPr id="0" name=""/>
                      <p:cNvPicPr/>
                      <p:nvPr/>
                    </p:nvPicPr>
                    <p:blipFill>
                      <a:blip r:embed="rId4"/>
                      <a:stretch>
                        <a:fillRect/>
                      </a:stretch>
                    </p:blipFill>
                    <p:spPr>
                      <a:xfrm>
                        <a:off x="5560889" y="607336"/>
                        <a:ext cx="2284412" cy="5175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487135502"/>
              </p:ext>
            </p:extLst>
          </p:nvPr>
        </p:nvGraphicFramePr>
        <p:xfrm>
          <a:off x="1138958" y="1367020"/>
          <a:ext cx="2091721" cy="1513160"/>
        </p:xfrm>
        <a:graphic>
          <a:graphicData uri="http://schemas.openxmlformats.org/presentationml/2006/ole">
            <mc:AlternateContent xmlns:mc="http://schemas.openxmlformats.org/markup-compatibility/2006">
              <mc:Choice xmlns:v="urn:schemas-microsoft-com:vml" Requires="v">
                <p:oleObj spid="_x0000_s167569" name="Equation" r:id="rId5" imgW="1193760" imgH="863280" progId="Equation.DSMT4">
                  <p:embed/>
                </p:oleObj>
              </mc:Choice>
              <mc:Fallback>
                <p:oleObj name="Equation" r:id="rId5" imgW="1193760" imgH="863280" progId="Equation.DSMT4">
                  <p:embed/>
                  <p:pic>
                    <p:nvPicPr>
                      <p:cNvPr id="0" name=""/>
                      <p:cNvPicPr/>
                      <p:nvPr/>
                    </p:nvPicPr>
                    <p:blipFill>
                      <a:blip r:embed="rId6"/>
                      <a:stretch>
                        <a:fillRect/>
                      </a:stretch>
                    </p:blipFill>
                    <p:spPr>
                      <a:xfrm>
                        <a:off x="1138958" y="1367020"/>
                        <a:ext cx="2091721" cy="151316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284872607"/>
              </p:ext>
            </p:extLst>
          </p:nvPr>
        </p:nvGraphicFramePr>
        <p:xfrm>
          <a:off x="5153079" y="1266641"/>
          <a:ext cx="1572915" cy="1803609"/>
        </p:xfrm>
        <a:graphic>
          <a:graphicData uri="http://schemas.openxmlformats.org/presentationml/2006/ole">
            <mc:AlternateContent xmlns:mc="http://schemas.openxmlformats.org/markup-compatibility/2006">
              <mc:Choice xmlns:v="urn:schemas-microsoft-com:vml" Requires="v">
                <p:oleObj spid="_x0000_s167570" name="Equation" r:id="rId7" imgW="952200" imgH="1091880" progId="Equation.DSMT4">
                  <p:embed/>
                </p:oleObj>
              </mc:Choice>
              <mc:Fallback>
                <p:oleObj name="Equation" r:id="rId7" imgW="952200" imgH="1091880" progId="Equation.DSMT4">
                  <p:embed/>
                  <p:pic>
                    <p:nvPicPr>
                      <p:cNvPr id="0" name=""/>
                      <p:cNvPicPr/>
                      <p:nvPr/>
                    </p:nvPicPr>
                    <p:blipFill>
                      <a:blip r:embed="rId8"/>
                      <a:stretch>
                        <a:fillRect/>
                      </a:stretch>
                    </p:blipFill>
                    <p:spPr>
                      <a:xfrm>
                        <a:off x="5153079" y="1266641"/>
                        <a:ext cx="1572915" cy="1803609"/>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483143715"/>
              </p:ext>
            </p:extLst>
          </p:nvPr>
        </p:nvGraphicFramePr>
        <p:xfrm>
          <a:off x="5246591" y="3589937"/>
          <a:ext cx="3429865" cy="1780388"/>
        </p:xfrm>
        <a:graphic>
          <a:graphicData uri="http://schemas.openxmlformats.org/presentationml/2006/ole">
            <mc:AlternateContent xmlns:mc="http://schemas.openxmlformats.org/markup-compatibility/2006">
              <mc:Choice xmlns:v="urn:schemas-microsoft-com:vml" Requires="v">
                <p:oleObj spid="_x0000_s167571" name="Equation" r:id="rId9" imgW="1663560" imgH="863280" progId="Equation.DSMT4">
                  <p:embed/>
                </p:oleObj>
              </mc:Choice>
              <mc:Fallback>
                <p:oleObj name="Equation" r:id="rId9" imgW="1663560" imgH="863280" progId="Equation.DSMT4">
                  <p:embed/>
                  <p:pic>
                    <p:nvPicPr>
                      <p:cNvPr id="0" name=""/>
                      <p:cNvPicPr/>
                      <p:nvPr/>
                    </p:nvPicPr>
                    <p:blipFill>
                      <a:blip r:embed="rId10"/>
                      <a:stretch>
                        <a:fillRect/>
                      </a:stretch>
                    </p:blipFill>
                    <p:spPr>
                      <a:xfrm>
                        <a:off x="5246591" y="3589937"/>
                        <a:ext cx="3429865" cy="178038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028890625"/>
              </p:ext>
            </p:extLst>
          </p:nvPr>
        </p:nvGraphicFramePr>
        <p:xfrm>
          <a:off x="2540953" y="3402423"/>
          <a:ext cx="2073374" cy="2050077"/>
        </p:xfrm>
        <a:graphic>
          <a:graphicData uri="http://schemas.openxmlformats.org/presentationml/2006/ole">
            <mc:AlternateContent xmlns:mc="http://schemas.openxmlformats.org/markup-compatibility/2006">
              <mc:Choice xmlns:v="urn:schemas-microsoft-com:vml" Requires="v">
                <p:oleObj spid="_x0000_s167572" name="Equation" r:id="rId11" imgW="1130040" imgH="1117440" progId="Equation.DSMT4">
                  <p:embed/>
                </p:oleObj>
              </mc:Choice>
              <mc:Fallback>
                <p:oleObj name="Equation" r:id="rId11" imgW="1130040" imgH="1117440" progId="Equation.DSMT4">
                  <p:embed/>
                  <p:pic>
                    <p:nvPicPr>
                      <p:cNvPr id="0" name=""/>
                      <p:cNvPicPr/>
                      <p:nvPr/>
                    </p:nvPicPr>
                    <p:blipFill>
                      <a:blip r:embed="rId12"/>
                      <a:stretch>
                        <a:fillRect/>
                      </a:stretch>
                    </p:blipFill>
                    <p:spPr>
                      <a:xfrm>
                        <a:off x="2540953" y="3402423"/>
                        <a:ext cx="2073374" cy="2050077"/>
                      </a:xfrm>
                      <a:prstGeom prst="rect">
                        <a:avLst/>
                      </a:prstGeom>
                    </p:spPr>
                  </p:pic>
                </p:oleObj>
              </mc:Fallback>
            </mc:AlternateContent>
          </a:graphicData>
        </a:graphic>
      </p:graphicFrame>
    </p:spTree>
    <p:extLst>
      <p:ext uri="{BB962C8B-B14F-4D97-AF65-F5344CB8AC3E}">
        <p14:creationId xmlns:p14="http://schemas.microsoft.com/office/powerpoint/2010/main" val="188442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solidFill>
                  <a:srgbClr val="000000"/>
                </a:solidFill>
              </a:rPr>
              <a:pPr>
                <a:defRPr/>
              </a:pPr>
              <a:t>34</a:t>
            </a:fld>
            <a:endParaRPr lang="en-US" altLang="zh-CN">
              <a:solidFill>
                <a:srgbClr val="000000"/>
              </a:solidFill>
            </a:endParaRPr>
          </a:p>
        </p:txBody>
      </p:sp>
      <p:graphicFrame>
        <p:nvGraphicFramePr>
          <p:cNvPr id="4" name="对象 3"/>
          <p:cNvGraphicFramePr>
            <a:graphicFrameLocks noChangeAspect="1"/>
          </p:cNvGraphicFramePr>
          <p:nvPr>
            <p:extLst/>
          </p:nvPr>
        </p:nvGraphicFramePr>
        <p:xfrm>
          <a:off x="4622800" y="2781300"/>
          <a:ext cx="914400" cy="198438"/>
        </p:xfrm>
        <a:graphic>
          <a:graphicData uri="http://schemas.openxmlformats.org/presentationml/2006/ole">
            <mc:AlternateContent xmlns:mc="http://schemas.openxmlformats.org/markup-compatibility/2006">
              <mc:Choice xmlns:v="urn:schemas-microsoft-com:vml" Requires="v">
                <p:oleObj spid="_x0000_s168563" name="Equation" r:id="rId3" imgW="914400" imgH="198720" progId="Equation.DSMT4">
                  <p:embed/>
                </p:oleObj>
              </mc:Choice>
              <mc:Fallback>
                <p:oleObj name="Equation" r:id="rId3" imgW="914400" imgH="198720" progId="Equation.DSMT4">
                  <p:embed/>
                  <p:pic>
                    <p:nvPicPr>
                      <p:cNvPr id="0" name=""/>
                      <p:cNvPicPr/>
                      <p:nvPr/>
                    </p:nvPicPr>
                    <p:blipFill>
                      <a:blip r:embed="rId4"/>
                      <a:stretch>
                        <a:fillRect/>
                      </a:stretch>
                    </p:blipFill>
                    <p:spPr>
                      <a:xfrm>
                        <a:off x="4622800" y="2781300"/>
                        <a:ext cx="914400" cy="198438"/>
                      </a:xfrm>
                      <a:prstGeom prst="rect">
                        <a:avLst/>
                      </a:prstGeom>
                    </p:spPr>
                  </p:pic>
                </p:oleObj>
              </mc:Fallback>
            </mc:AlternateContent>
          </a:graphicData>
        </a:graphic>
      </p:graphicFrame>
      <p:graphicFrame>
        <p:nvGraphicFramePr>
          <p:cNvPr id="6" name="对象 5"/>
          <p:cNvGraphicFramePr>
            <a:graphicFrameLocks noChangeAspect="1"/>
          </p:cNvGraphicFramePr>
          <p:nvPr>
            <p:extLst/>
          </p:nvPr>
        </p:nvGraphicFramePr>
        <p:xfrm>
          <a:off x="1475656" y="1268760"/>
          <a:ext cx="2088232" cy="1342435"/>
        </p:xfrm>
        <a:graphic>
          <a:graphicData uri="http://schemas.openxmlformats.org/presentationml/2006/ole">
            <mc:AlternateContent xmlns:mc="http://schemas.openxmlformats.org/markup-compatibility/2006">
              <mc:Choice xmlns:v="urn:schemas-microsoft-com:vml" Requires="v">
                <p:oleObj spid="_x0000_s168564" name="Equation" r:id="rId5" imgW="1066680" imgH="685800" progId="Equation.DSMT4">
                  <p:embed/>
                </p:oleObj>
              </mc:Choice>
              <mc:Fallback>
                <p:oleObj name="Equation" r:id="rId5" imgW="1066680" imgH="685800" progId="Equation.DSMT4">
                  <p:embed/>
                  <p:pic>
                    <p:nvPicPr>
                      <p:cNvPr id="0" name=""/>
                      <p:cNvPicPr/>
                      <p:nvPr/>
                    </p:nvPicPr>
                    <p:blipFill>
                      <a:blip r:embed="rId6"/>
                      <a:stretch>
                        <a:fillRect/>
                      </a:stretch>
                    </p:blipFill>
                    <p:spPr>
                      <a:xfrm>
                        <a:off x="1475656" y="1268760"/>
                        <a:ext cx="2088232" cy="1342435"/>
                      </a:xfrm>
                      <a:prstGeom prst="rect">
                        <a:avLst/>
                      </a:prstGeom>
                    </p:spPr>
                  </p:pic>
                </p:oleObj>
              </mc:Fallback>
            </mc:AlternateContent>
          </a:graphicData>
        </a:graphic>
      </p:graphicFrame>
      <p:sp>
        <p:nvSpPr>
          <p:cNvPr id="7" name="矩形 6"/>
          <p:cNvSpPr/>
          <p:nvPr/>
        </p:nvSpPr>
        <p:spPr>
          <a:xfrm>
            <a:off x="4068802" y="1628800"/>
            <a:ext cx="1107996" cy="461665"/>
          </a:xfrm>
          <a:prstGeom prst="rect">
            <a:avLst/>
          </a:prstGeom>
        </p:spPr>
        <p:txBody>
          <a:bodyPr wrap="none">
            <a:spAutoFit/>
          </a:bodyPr>
          <a:lstStyle/>
          <a:p>
            <a:r>
              <a:rPr lang="zh-CN" altLang="en-US" kern="100" dirty="0" smtClean="0">
                <a:solidFill>
                  <a:srgbClr val="000000"/>
                </a:solidFill>
                <a:cs typeface="Times New Roman" panose="02020603050405020304" pitchFamily="18" charset="0"/>
              </a:rPr>
              <a:t>其中：</a:t>
            </a:r>
            <a:endParaRPr lang="zh-CN" altLang="en-US" dirty="0">
              <a:solidFill>
                <a:srgbClr val="000000"/>
              </a:solidFill>
            </a:endParaRPr>
          </a:p>
        </p:txBody>
      </p:sp>
      <p:graphicFrame>
        <p:nvGraphicFramePr>
          <p:cNvPr id="8" name="对象 7"/>
          <p:cNvGraphicFramePr>
            <a:graphicFrameLocks noChangeAspect="1"/>
          </p:cNvGraphicFramePr>
          <p:nvPr>
            <p:extLst/>
          </p:nvPr>
        </p:nvGraphicFramePr>
        <p:xfrm>
          <a:off x="5364088" y="1424840"/>
          <a:ext cx="925686" cy="869584"/>
        </p:xfrm>
        <a:graphic>
          <a:graphicData uri="http://schemas.openxmlformats.org/presentationml/2006/ole">
            <mc:AlternateContent xmlns:mc="http://schemas.openxmlformats.org/markup-compatibility/2006">
              <mc:Choice xmlns:v="urn:schemas-microsoft-com:vml" Requires="v">
                <p:oleObj spid="_x0000_s168565" name="Equation" r:id="rId7" imgW="419040" imgH="393480" progId="Equation.DSMT4">
                  <p:embed/>
                </p:oleObj>
              </mc:Choice>
              <mc:Fallback>
                <p:oleObj name="Equation" r:id="rId7" imgW="419040" imgH="393480" progId="Equation.DSMT4">
                  <p:embed/>
                  <p:pic>
                    <p:nvPicPr>
                      <p:cNvPr id="0" name=""/>
                      <p:cNvPicPr/>
                      <p:nvPr/>
                    </p:nvPicPr>
                    <p:blipFill>
                      <a:blip r:embed="rId8"/>
                      <a:stretch>
                        <a:fillRect/>
                      </a:stretch>
                    </p:blipFill>
                    <p:spPr>
                      <a:xfrm>
                        <a:off x="5364088" y="1424840"/>
                        <a:ext cx="925686" cy="869584"/>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1475656" y="3381038"/>
          <a:ext cx="2414413" cy="1344106"/>
        </p:xfrm>
        <a:graphic>
          <a:graphicData uri="http://schemas.openxmlformats.org/presentationml/2006/ole">
            <mc:AlternateContent xmlns:mc="http://schemas.openxmlformats.org/markup-compatibility/2006">
              <mc:Choice xmlns:v="urn:schemas-microsoft-com:vml" Requires="v">
                <p:oleObj spid="_x0000_s168566" name="Equation" r:id="rId9" imgW="1231560" imgH="685800" progId="Equation.DSMT4">
                  <p:embed/>
                </p:oleObj>
              </mc:Choice>
              <mc:Fallback>
                <p:oleObj name="Equation" r:id="rId9" imgW="1231560" imgH="685800" progId="Equation.DSMT4">
                  <p:embed/>
                  <p:pic>
                    <p:nvPicPr>
                      <p:cNvPr id="0" name=""/>
                      <p:cNvPicPr/>
                      <p:nvPr/>
                    </p:nvPicPr>
                    <p:blipFill>
                      <a:blip r:embed="rId10"/>
                      <a:stretch>
                        <a:fillRect/>
                      </a:stretch>
                    </p:blipFill>
                    <p:spPr>
                      <a:xfrm>
                        <a:off x="1475656" y="3381038"/>
                        <a:ext cx="2414413" cy="1344106"/>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968124549"/>
              </p:ext>
            </p:extLst>
          </p:nvPr>
        </p:nvGraphicFramePr>
        <p:xfrm>
          <a:off x="4752975" y="3224213"/>
          <a:ext cx="2497138" cy="1511300"/>
        </p:xfrm>
        <a:graphic>
          <a:graphicData uri="http://schemas.openxmlformats.org/presentationml/2006/ole">
            <mc:AlternateContent xmlns:mc="http://schemas.openxmlformats.org/markup-compatibility/2006">
              <mc:Choice xmlns:v="urn:schemas-microsoft-com:vml" Requires="v">
                <p:oleObj spid="_x0000_s168567" name="Equation" r:id="rId11" imgW="1384200" imgH="838080" progId="Equation.DSMT4">
                  <p:embed/>
                </p:oleObj>
              </mc:Choice>
              <mc:Fallback>
                <p:oleObj name="Equation" r:id="rId11" imgW="1384200" imgH="838080" progId="Equation.DSMT4">
                  <p:embed/>
                  <p:pic>
                    <p:nvPicPr>
                      <p:cNvPr id="0" name=""/>
                      <p:cNvPicPr/>
                      <p:nvPr/>
                    </p:nvPicPr>
                    <p:blipFill>
                      <a:blip r:embed="rId12"/>
                      <a:stretch>
                        <a:fillRect/>
                      </a:stretch>
                    </p:blipFill>
                    <p:spPr>
                      <a:xfrm>
                        <a:off x="4752975" y="3224213"/>
                        <a:ext cx="2497138" cy="1511300"/>
                      </a:xfrm>
                      <a:prstGeom prst="rect">
                        <a:avLst/>
                      </a:prstGeom>
                    </p:spPr>
                  </p:pic>
                </p:oleObj>
              </mc:Fallback>
            </mc:AlternateContent>
          </a:graphicData>
        </a:graphic>
      </p:graphicFrame>
    </p:spTree>
    <p:extLst>
      <p:ext uri="{BB962C8B-B14F-4D97-AF65-F5344CB8AC3E}">
        <p14:creationId xmlns:p14="http://schemas.microsoft.com/office/powerpoint/2010/main" val="240120655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solidFill>
                  <a:srgbClr val="000000"/>
                </a:solidFill>
              </a:rPr>
              <a:pPr>
                <a:defRPr/>
              </a:pPr>
              <a:t>35</a:t>
            </a:fld>
            <a:endParaRPr lang="en-US" altLang="zh-CN">
              <a:solidFill>
                <a:srgbClr val="000000"/>
              </a:solidFill>
            </a:endParaRPr>
          </a:p>
        </p:txBody>
      </p:sp>
      <p:sp>
        <p:nvSpPr>
          <p:cNvPr id="3" name="矩形 2"/>
          <p:cNvSpPr/>
          <p:nvPr/>
        </p:nvSpPr>
        <p:spPr>
          <a:xfrm>
            <a:off x="664526" y="643174"/>
            <a:ext cx="4621778" cy="523220"/>
          </a:xfrm>
          <a:prstGeom prst="rect">
            <a:avLst/>
          </a:prstGeom>
        </p:spPr>
        <p:txBody>
          <a:bodyPr wrap="none">
            <a:spAutoFit/>
          </a:bodyPr>
          <a:lstStyle/>
          <a:p>
            <a:pPr marL="342900" indent="-342900">
              <a:buFont typeface="Arial" panose="020B0604020202020204" pitchFamily="34" charset="0"/>
              <a:buChar char="•"/>
            </a:pPr>
            <a:r>
              <a:rPr lang="zh-CN" altLang="zh-CN" sz="2800" kern="100" dirty="0">
                <a:solidFill>
                  <a:srgbClr val="C00000"/>
                </a:solidFill>
                <a:cs typeface="Times New Roman" panose="02020603050405020304" pitchFamily="18" charset="0"/>
              </a:rPr>
              <a:t>力</a:t>
            </a:r>
            <a:r>
              <a:rPr lang="zh-CN" altLang="zh-CN" sz="2800" kern="100" dirty="0" smtClean="0">
                <a:solidFill>
                  <a:srgbClr val="C00000"/>
                </a:solidFill>
                <a:cs typeface="Times New Roman" panose="02020603050405020304" pitchFamily="18" charset="0"/>
              </a:rPr>
              <a:t>随</a:t>
            </a:r>
            <a:r>
              <a:rPr lang="zh-CN" altLang="en-US" sz="2800" kern="100" dirty="0">
                <a:solidFill>
                  <a:srgbClr val="C00000"/>
                </a:solidFill>
                <a:cs typeface="Times New Roman" panose="02020603050405020304" pitchFamily="18" charset="0"/>
              </a:rPr>
              <a:t>位移变化：</a:t>
            </a:r>
            <a:r>
              <a:rPr lang="en-US" altLang="zh-CN" sz="2800" kern="100" dirty="0">
                <a:solidFill>
                  <a:srgbClr val="C00000"/>
                </a:solidFill>
                <a:cs typeface="Times New Roman" panose="02020603050405020304" pitchFamily="18" charset="0"/>
              </a:rPr>
              <a:t>F</a:t>
            </a:r>
            <a:r>
              <a:rPr lang="zh-CN" altLang="en-US" sz="2800" kern="100" dirty="0">
                <a:solidFill>
                  <a:srgbClr val="C00000"/>
                </a:solidFill>
                <a:cs typeface="Times New Roman" panose="02020603050405020304" pitchFamily="18" charset="0"/>
              </a:rPr>
              <a:t>＝</a:t>
            </a:r>
            <a:r>
              <a:rPr lang="en-US" altLang="zh-CN" sz="2800" kern="100" dirty="0">
                <a:solidFill>
                  <a:srgbClr val="C00000"/>
                </a:solidFill>
                <a:cs typeface="Times New Roman" panose="02020603050405020304" pitchFamily="18" charset="0"/>
              </a:rPr>
              <a:t>f</a:t>
            </a:r>
            <a:r>
              <a:rPr lang="zh-CN" altLang="en-US" sz="2800" kern="100" dirty="0">
                <a:solidFill>
                  <a:srgbClr val="C00000"/>
                </a:solidFill>
                <a:cs typeface="Times New Roman" panose="02020603050405020304" pitchFamily="18" charset="0"/>
              </a:rPr>
              <a:t>（</a:t>
            </a:r>
            <a:r>
              <a:rPr lang="en-US" altLang="zh-CN" sz="2800" kern="100" dirty="0">
                <a:solidFill>
                  <a:srgbClr val="C00000"/>
                </a:solidFill>
                <a:cs typeface="Times New Roman" panose="02020603050405020304" pitchFamily="18" charset="0"/>
              </a:rPr>
              <a:t>x</a:t>
            </a:r>
            <a:r>
              <a:rPr lang="zh-CN" altLang="en-US" sz="2800" kern="100" dirty="0" smtClean="0">
                <a:solidFill>
                  <a:srgbClr val="C00000"/>
                </a:solidFill>
                <a:cs typeface="Times New Roman" panose="02020603050405020304" pitchFamily="18" charset="0"/>
              </a:rPr>
              <a:t>）</a:t>
            </a:r>
            <a:endParaRPr lang="zh-CN" altLang="en-US" sz="2800" dirty="0">
              <a:solidFill>
                <a:srgbClr val="C00000"/>
              </a:solidFill>
            </a:endParaRPr>
          </a:p>
        </p:txBody>
      </p:sp>
      <p:sp>
        <p:nvSpPr>
          <p:cNvPr id="7" name="矩形 6"/>
          <p:cNvSpPr/>
          <p:nvPr/>
        </p:nvSpPr>
        <p:spPr>
          <a:xfrm>
            <a:off x="1043608" y="1412776"/>
            <a:ext cx="3416320"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直角坐标系中，</a:t>
            </a:r>
            <a:r>
              <a:rPr lang="en-US" altLang="zh-CN" kern="100" dirty="0">
                <a:solidFill>
                  <a:srgbClr val="000000"/>
                </a:solidFill>
              </a:rPr>
              <a:t>x</a:t>
            </a:r>
            <a:r>
              <a:rPr lang="zh-CN" altLang="zh-CN" kern="100" dirty="0">
                <a:solidFill>
                  <a:srgbClr val="000000"/>
                </a:solidFill>
                <a:cs typeface="Times New Roman" panose="02020603050405020304" pitchFamily="18" charset="0"/>
              </a:rPr>
              <a:t>方向：</a:t>
            </a:r>
            <a:endParaRPr lang="zh-CN" altLang="en-US" dirty="0">
              <a:solidFill>
                <a:srgbClr val="000000"/>
              </a:solidFill>
            </a:endParaRPr>
          </a:p>
        </p:txBody>
      </p:sp>
      <p:pic>
        <p:nvPicPr>
          <p:cNvPr id="12595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0875" y="2093588"/>
            <a:ext cx="4652326" cy="91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043608" y="3302213"/>
            <a:ext cx="2339102"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经过移项可得</a:t>
            </a:r>
            <a:r>
              <a:rPr lang="zh-CN" altLang="zh-CN" kern="100" dirty="0" smtClean="0">
                <a:solidFill>
                  <a:srgbClr val="000000"/>
                </a:solidFill>
                <a:cs typeface="Times New Roman" panose="02020603050405020304" pitchFamily="18" charset="0"/>
              </a:rPr>
              <a:t>：</a:t>
            </a:r>
            <a:endParaRPr lang="zh-CN" altLang="en-US" dirty="0">
              <a:solidFill>
                <a:srgbClr val="000000"/>
              </a:solidFill>
            </a:endParaRPr>
          </a:p>
        </p:txBody>
      </p:sp>
      <p:graphicFrame>
        <p:nvGraphicFramePr>
          <p:cNvPr id="9" name="对象 8"/>
          <p:cNvGraphicFramePr>
            <a:graphicFrameLocks noChangeAspect="1"/>
          </p:cNvGraphicFramePr>
          <p:nvPr>
            <p:extLst/>
          </p:nvPr>
        </p:nvGraphicFramePr>
        <p:xfrm>
          <a:off x="3563888" y="3202177"/>
          <a:ext cx="2646956" cy="661739"/>
        </p:xfrm>
        <a:graphic>
          <a:graphicData uri="http://schemas.openxmlformats.org/presentationml/2006/ole">
            <mc:AlternateContent xmlns:mc="http://schemas.openxmlformats.org/markup-compatibility/2006">
              <mc:Choice xmlns:v="urn:schemas-microsoft-com:vml" Requires="v">
                <p:oleObj spid="_x0000_s136576" name="Equation" r:id="rId4" imgW="1015920" imgH="253800" progId="Equation.DSMT4">
                  <p:embed/>
                </p:oleObj>
              </mc:Choice>
              <mc:Fallback>
                <p:oleObj name="Equation" r:id="rId4" imgW="1015920" imgH="253800" progId="Equation.DSMT4">
                  <p:embed/>
                  <p:pic>
                    <p:nvPicPr>
                      <p:cNvPr id="0" name=""/>
                      <p:cNvPicPr/>
                      <p:nvPr/>
                    </p:nvPicPr>
                    <p:blipFill>
                      <a:blip r:embed="rId5"/>
                      <a:stretch>
                        <a:fillRect/>
                      </a:stretch>
                    </p:blipFill>
                    <p:spPr>
                      <a:xfrm>
                        <a:off x="3563888" y="3202177"/>
                        <a:ext cx="2646956" cy="661739"/>
                      </a:xfrm>
                      <a:prstGeom prst="rect">
                        <a:avLst/>
                      </a:prstGeom>
                    </p:spPr>
                  </p:pic>
                </p:oleObj>
              </mc:Fallback>
            </mc:AlternateContent>
          </a:graphicData>
        </a:graphic>
      </p:graphicFrame>
      <p:sp>
        <p:nvSpPr>
          <p:cNvPr id="10" name="矩形 9"/>
          <p:cNvSpPr/>
          <p:nvPr/>
        </p:nvSpPr>
        <p:spPr>
          <a:xfrm>
            <a:off x="1043608" y="4056136"/>
            <a:ext cx="3262432"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等式两边同时积分得：</a:t>
            </a:r>
            <a:endParaRPr lang="zh-CN" altLang="en-US" dirty="0">
              <a:solidFill>
                <a:srgbClr val="000000"/>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805319733"/>
              </p:ext>
            </p:extLst>
          </p:nvPr>
        </p:nvGraphicFramePr>
        <p:xfrm>
          <a:off x="2339752" y="4780365"/>
          <a:ext cx="4532805" cy="1022645"/>
        </p:xfrm>
        <a:graphic>
          <a:graphicData uri="http://schemas.openxmlformats.org/presentationml/2006/ole">
            <mc:AlternateContent xmlns:mc="http://schemas.openxmlformats.org/markup-compatibility/2006">
              <mc:Choice xmlns:v="urn:schemas-microsoft-com:vml" Requires="v">
                <p:oleObj spid="_x0000_s136577" name="Equation" r:id="rId6" imgW="2082600" imgH="469800" progId="Equation.DSMT4">
                  <p:embed/>
                </p:oleObj>
              </mc:Choice>
              <mc:Fallback>
                <p:oleObj name="Equation" r:id="rId6" imgW="2082600" imgH="469800" progId="Equation.DSMT4">
                  <p:embed/>
                  <p:pic>
                    <p:nvPicPr>
                      <p:cNvPr id="0" name=""/>
                      <p:cNvPicPr/>
                      <p:nvPr/>
                    </p:nvPicPr>
                    <p:blipFill>
                      <a:blip r:embed="rId7"/>
                      <a:stretch>
                        <a:fillRect/>
                      </a:stretch>
                    </p:blipFill>
                    <p:spPr>
                      <a:xfrm>
                        <a:off x="2339752" y="4780365"/>
                        <a:ext cx="4532805" cy="1022645"/>
                      </a:xfrm>
                      <a:prstGeom prst="rect">
                        <a:avLst/>
                      </a:prstGeom>
                    </p:spPr>
                  </p:pic>
                </p:oleObj>
              </mc:Fallback>
            </mc:AlternateContent>
          </a:graphicData>
        </a:graphic>
      </p:graphicFrame>
    </p:spTree>
    <p:extLst>
      <p:ext uri="{BB962C8B-B14F-4D97-AF65-F5344CB8AC3E}">
        <p14:creationId xmlns:p14="http://schemas.microsoft.com/office/powerpoint/2010/main" val="1391519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36</a:t>
            </a:fld>
            <a:endParaRPr lang="en-US" altLang="zh-CN"/>
          </a:p>
        </p:txBody>
      </p:sp>
      <p:sp>
        <p:nvSpPr>
          <p:cNvPr id="4" name="文本框 3"/>
          <p:cNvSpPr txBox="1"/>
          <p:nvPr>
            <p:custDataLst>
              <p:tags r:id="rId2"/>
            </p:custDataLst>
          </p:nvPr>
        </p:nvSpPr>
        <p:spPr>
          <a:xfrm>
            <a:off x="683568" y="937260"/>
            <a:ext cx="7315200" cy="2143125"/>
          </a:xfrm>
          <a:prstGeom prst="rect">
            <a:avLst/>
          </a:prstGeom>
          <a:noFill/>
        </p:spPr>
        <p:txBody>
          <a:bodyPr vert="horz" wrap="square" rtlCol="0" anchor="ctr" anchorCtr="0">
            <a:noAutofit/>
          </a:bodyPr>
          <a:lstStyle/>
          <a:p>
            <a:pPr algn="l">
              <a:lnSpc>
                <a:spcPct val="150000"/>
              </a:lnSpc>
            </a:pPr>
            <a:r>
              <a:rPr lang="zh-CN" altLang="zh-CN" sz="2800" kern="100" dirty="0">
                <a:solidFill>
                  <a:srgbClr val="000000"/>
                </a:solidFill>
                <a:cs typeface="Times New Roman" panose="02020603050405020304" pitchFamily="18" charset="0"/>
              </a:rPr>
              <a:t>例题</a:t>
            </a:r>
            <a:r>
              <a:rPr lang="zh-CN" altLang="zh-CN" sz="2800" kern="100" dirty="0" smtClean="0">
                <a:solidFill>
                  <a:srgbClr val="000000"/>
                </a:solidFill>
                <a:cs typeface="Times New Roman" panose="02020603050405020304" pitchFamily="18" charset="0"/>
              </a:rPr>
              <a:t>：光滑</a:t>
            </a:r>
            <a:r>
              <a:rPr lang="zh-CN" altLang="zh-CN" sz="2800" kern="100" dirty="0">
                <a:solidFill>
                  <a:srgbClr val="000000"/>
                </a:solidFill>
                <a:cs typeface="Times New Roman" panose="02020603050405020304" pitchFamily="18" charset="0"/>
              </a:rPr>
              <a:t>的桌面上一质量为</a:t>
            </a:r>
            <a:r>
              <a:rPr lang="en-US" altLang="zh-CN" sz="2800" kern="100" dirty="0">
                <a:solidFill>
                  <a:srgbClr val="000000"/>
                </a:solidFill>
              </a:rPr>
              <a:t>M</a:t>
            </a:r>
            <a:r>
              <a:rPr lang="zh-CN" altLang="zh-CN" sz="2800" kern="100" dirty="0">
                <a:solidFill>
                  <a:srgbClr val="000000"/>
                </a:solidFill>
                <a:cs typeface="Times New Roman" panose="02020603050405020304" pitchFamily="18" charset="0"/>
              </a:rPr>
              <a:t>，长为</a:t>
            </a:r>
            <a:r>
              <a:rPr lang="en-US" altLang="zh-CN" sz="2800" kern="100" dirty="0">
                <a:solidFill>
                  <a:srgbClr val="000000"/>
                </a:solidFill>
              </a:rPr>
              <a:t>L</a:t>
            </a:r>
            <a:r>
              <a:rPr lang="zh-CN" altLang="zh-CN" sz="2800" kern="100" dirty="0">
                <a:solidFill>
                  <a:srgbClr val="000000"/>
                </a:solidFill>
                <a:cs typeface="Times New Roman" panose="02020603050405020304" pitchFamily="18" charset="0"/>
              </a:rPr>
              <a:t>的匀质链条，有极小一段被推出桌子边缘</a:t>
            </a:r>
            <a:r>
              <a:rPr lang="zh-CN" altLang="zh-CN" sz="2800" kern="100" dirty="0" smtClean="0">
                <a:solidFill>
                  <a:srgbClr val="000000"/>
                </a:solidFill>
                <a:cs typeface="Times New Roman" panose="02020603050405020304" pitchFamily="18" charset="0"/>
              </a:rPr>
              <a:t>。</a:t>
            </a:r>
            <a:endParaRPr lang="en-US" altLang="zh-CN" sz="2800" kern="100" dirty="0" smtClean="0">
              <a:solidFill>
                <a:srgbClr val="000000"/>
              </a:solidFill>
              <a:cs typeface="Times New Roman" panose="02020603050405020304" pitchFamily="18" charset="0"/>
            </a:endParaRPr>
          </a:p>
          <a:p>
            <a:pPr algn="l">
              <a:lnSpc>
                <a:spcPct val="150000"/>
              </a:lnSpc>
            </a:pPr>
            <a:r>
              <a:rPr lang="zh-CN" altLang="zh-CN" sz="2800" kern="100" dirty="0">
                <a:solidFill>
                  <a:srgbClr val="000000"/>
                </a:solidFill>
                <a:cs typeface="Times New Roman" panose="02020603050405020304" pitchFamily="18" charset="0"/>
              </a:rPr>
              <a:t>求：链条刚刚离开桌面时的速度。</a:t>
            </a:r>
            <a:endParaRPr lang="zh-CN" altLang="en-US" sz="2800" dirty="0">
              <a:solidFill>
                <a:srgbClr val="000000"/>
              </a:solidFill>
            </a:endParaRPr>
          </a:p>
          <a:p>
            <a:pPr algn="l"/>
            <a:endParaRPr lang="zh-CN" altLang="en-US" sz="2800" dirty="0">
              <a:solidFill>
                <a:srgbClr val="000000"/>
              </a:solidFill>
            </a:endParaRPr>
          </a:p>
          <a:p>
            <a:pPr algn="l"/>
            <a:endParaRPr lang="zh-CN" altLang="en-US" sz="2800" dirty="0">
              <a:solidFill>
                <a:srgbClr val="000000"/>
              </a:solidFill>
            </a:endParaRPr>
          </a:p>
        </p:txBody>
      </p:sp>
      <p:sp>
        <p:nvSpPr>
          <p:cNvPr id="5" name="圆角矩形 4"/>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prstTxWarp prst="textNoShape">
              <a:avLst/>
            </a:prstTxWarp>
          </a:bodyPr>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Group 13"/>
          <p:cNvGrpSpPr>
            <a:grpSpLocks/>
          </p:cNvGrpSpPr>
          <p:nvPr/>
        </p:nvGrpSpPr>
        <p:grpSpPr bwMode="auto">
          <a:xfrm>
            <a:off x="5940152" y="2793891"/>
            <a:ext cx="2664296" cy="995149"/>
            <a:chOff x="7440" y="6837"/>
            <a:chExt cx="2679" cy="1140"/>
          </a:xfrm>
        </p:grpSpPr>
        <p:sp>
          <p:nvSpPr>
            <p:cNvPr id="13" name="Rectangle 14"/>
            <p:cNvSpPr>
              <a:spLocks noChangeArrowheads="1"/>
            </p:cNvSpPr>
            <p:nvPr/>
          </p:nvSpPr>
          <p:spPr bwMode="auto">
            <a:xfrm>
              <a:off x="7440" y="6894"/>
              <a:ext cx="1824" cy="17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 name="Rectangle 15"/>
            <p:cNvSpPr>
              <a:spLocks noChangeArrowheads="1"/>
            </p:cNvSpPr>
            <p:nvPr/>
          </p:nvSpPr>
          <p:spPr bwMode="auto">
            <a:xfrm>
              <a:off x="7611" y="7065"/>
              <a:ext cx="57" cy="9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5" name="Rectangle 16"/>
            <p:cNvSpPr>
              <a:spLocks noChangeArrowheads="1"/>
            </p:cNvSpPr>
            <p:nvPr/>
          </p:nvSpPr>
          <p:spPr bwMode="auto">
            <a:xfrm>
              <a:off x="9036" y="7065"/>
              <a:ext cx="57" cy="9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6" name="Line 17"/>
            <p:cNvSpPr>
              <a:spLocks noChangeShapeType="1"/>
            </p:cNvSpPr>
            <p:nvPr/>
          </p:nvSpPr>
          <p:spPr bwMode="auto">
            <a:xfrm>
              <a:off x="8238" y="6837"/>
              <a:ext cx="1083" cy="0"/>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7" name="Line 18"/>
            <p:cNvSpPr>
              <a:spLocks noChangeShapeType="1"/>
            </p:cNvSpPr>
            <p:nvPr/>
          </p:nvSpPr>
          <p:spPr bwMode="auto">
            <a:xfrm>
              <a:off x="9321" y="6837"/>
              <a:ext cx="0" cy="513"/>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8" name="Text Box 19"/>
            <p:cNvSpPr txBox="1">
              <a:spLocks noChangeArrowheads="1"/>
            </p:cNvSpPr>
            <p:nvPr/>
          </p:nvSpPr>
          <p:spPr bwMode="auto">
            <a:xfrm>
              <a:off x="9549" y="6894"/>
              <a:ext cx="57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0" hangingPunct="0"/>
              <a:r>
                <a:rPr kumimoji="0" lang="en-US" altLang="zh-CN" sz="1000" smtClean="0">
                  <a:solidFill>
                    <a:srgbClr val="000000"/>
                  </a:solidFill>
                  <a:latin typeface="Calibri" panose="020F0502020204030204" pitchFamily="34" charset="0"/>
                </a:rPr>
                <a:t>x</a:t>
              </a:r>
              <a:endParaRPr kumimoji="0" lang="zh-CN" altLang="zh-CN" sz="1800" smtClean="0">
                <a:solidFill>
                  <a:srgbClr val="000000"/>
                </a:solidFill>
                <a:latin typeface="Arial" panose="020B0604020202020204" pitchFamily="34" charset="0"/>
              </a:endParaRPr>
            </a:p>
          </p:txBody>
        </p:sp>
        <p:sp>
          <p:nvSpPr>
            <p:cNvPr id="19" name="Line 20"/>
            <p:cNvSpPr>
              <a:spLocks noChangeShapeType="1"/>
            </p:cNvSpPr>
            <p:nvPr/>
          </p:nvSpPr>
          <p:spPr bwMode="auto">
            <a:xfrm>
              <a:off x="9378" y="6837"/>
              <a:ext cx="6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0" name="Line 21"/>
            <p:cNvSpPr>
              <a:spLocks noChangeShapeType="1"/>
            </p:cNvSpPr>
            <p:nvPr/>
          </p:nvSpPr>
          <p:spPr bwMode="auto">
            <a:xfrm>
              <a:off x="9321" y="7350"/>
              <a:ext cx="6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sp>
        <p:nvSpPr>
          <p:cNvPr id="21" name="矩形 20"/>
          <p:cNvSpPr/>
          <p:nvPr>
            <p:custDataLst>
              <p:tags r:id="rId5"/>
            </p:custDataLst>
          </p:nvPr>
        </p:nvSpPr>
        <p:spPr bwMode="auto">
          <a:xfrm>
            <a:off x="9525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rgbClr val="FFFFFF"/>
              </a:solidFill>
              <a:effectLst/>
              <a:latin typeface="Times New Roman" pitchFamily="18" charset="0"/>
              <a:ea typeface="宋体" pitchFamily="2" charset="-122"/>
            </a:endParaRPr>
          </a:p>
        </p:txBody>
      </p:sp>
      <p:sp>
        <p:nvSpPr>
          <p:cNvPr id="26" name="文本框 25"/>
          <p:cNvSpPr txBox="1"/>
          <p:nvPr>
            <p:custDataLst>
              <p:tags r:id="rId6"/>
            </p:custDataLst>
          </p:nvPr>
        </p:nvSpPr>
        <p:spPr>
          <a:xfrm>
            <a:off x="9613900" y="6649997"/>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pPr algn="l"/>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 name="文本框 26"/>
          <p:cNvSpPr txBox="1"/>
          <p:nvPr>
            <p:custDataLst>
              <p:tags r:id="rId7"/>
            </p:custDataLst>
          </p:nvPr>
        </p:nvSpPr>
        <p:spPr>
          <a:xfrm>
            <a:off x="9613900" y="635000"/>
            <a:ext cx="3332480" cy="707886"/>
          </a:xfrm>
          <a:prstGeom prst="rect">
            <a:avLst/>
          </a:prstGeom>
          <a:noFill/>
        </p:spPr>
        <p:txBody>
          <a:bodyPr vert="horz" rtlCol="0" anchor="t" anchorCtr="0">
            <a:spAutoFit/>
          </a:bodyPr>
          <a:lstStyle/>
          <a:p>
            <a:pPr lvl="0" algn="l"/>
            <a:r>
              <a:rPr lang="zh-CN" altLang="zh-CN" sz="2000" kern="100">
                <a:solidFill>
                  <a:srgbClr val="000000"/>
                </a:solidFill>
                <a:cs typeface="Times New Roman" panose="02020603050405020304" pitchFamily="18" charset="0"/>
              </a:rPr>
              <a:t>解：链条所受的力</a:t>
            </a:r>
            <a:r>
              <a:rPr lang="en-US" altLang="zh-CN" sz="2000" kern="100">
                <a:solidFill>
                  <a:srgbClr val="000000"/>
                </a:solidFill>
              </a:rPr>
              <a:t>F</a:t>
            </a:r>
            <a:r>
              <a:rPr lang="zh-CN" altLang="zh-CN" sz="2000" kern="100">
                <a:solidFill>
                  <a:srgbClr val="000000"/>
                </a:solidFill>
                <a:cs typeface="Times New Roman" panose="02020603050405020304" pitchFamily="18" charset="0"/>
              </a:rPr>
              <a:t>是个变力：</a:t>
            </a:r>
            <a:r>
              <a:rPr lang="en-US" altLang="zh-CN" sz="2000" kern="100">
                <a:solidFill>
                  <a:srgbClr val="000000"/>
                </a:solidFill>
              </a:rPr>
              <a:t>F</a:t>
            </a:r>
            <a:r>
              <a:rPr lang="zh-CN" altLang="zh-CN" sz="2000" kern="100">
                <a:solidFill>
                  <a:srgbClr val="000000"/>
                </a:solidFill>
                <a:cs typeface="Times New Roman" panose="02020603050405020304" pitchFamily="18" charset="0"/>
              </a:rPr>
              <a:t>＝</a:t>
            </a:r>
            <a:r>
              <a:rPr lang="en-US" altLang="zh-CN" sz="2000" kern="100">
                <a:solidFill>
                  <a:srgbClr val="000000"/>
                </a:solidFill>
              </a:rPr>
              <a:t>m(x)g</a:t>
            </a:r>
            <a:endParaRPr lang="zh-CN" altLang="en-US" sz="2000" dirty="0">
              <a:solidFill>
                <a:srgbClr val="000000"/>
              </a:solidFill>
            </a:endParaRPr>
          </a:p>
        </p:txBody>
      </p:sp>
      <p:pic>
        <p:nvPicPr>
          <p:cNvPr id="28" name="Picture 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32640" y="1288742"/>
            <a:ext cx="1422597"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p:cNvSpPr/>
          <p:nvPr/>
        </p:nvSpPr>
        <p:spPr>
          <a:xfrm>
            <a:off x="9728338" y="1950987"/>
            <a:ext cx="2262158" cy="369332"/>
          </a:xfrm>
          <a:prstGeom prst="rect">
            <a:avLst/>
          </a:prstGeom>
        </p:spPr>
        <p:txBody>
          <a:bodyPr wrap="none">
            <a:spAutoFit/>
          </a:bodyPr>
          <a:lstStyle/>
          <a:p>
            <a:r>
              <a:rPr lang="zh-CN" altLang="zh-CN" sz="1800" kern="100" dirty="0">
                <a:solidFill>
                  <a:srgbClr val="000000"/>
                </a:solidFill>
                <a:cs typeface="Times New Roman" panose="02020603050405020304" pitchFamily="18" charset="0"/>
              </a:rPr>
              <a:t>根据牛顿第二定律：</a:t>
            </a:r>
            <a:endParaRPr lang="zh-CN" altLang="en-US" sz="1800" dirty="0">
              <a:solidFill>
                <a:srgbClr val="000000"/>
              </a:solidFill>
            </a:endParaRPr>
          </a:p>
        </p:txBody>
      </p:sp>
      <p:pic>
        <p:nvPicPr>
          <p:cNvPr id="30" name="Picture 3"/>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779000" y="2597666"/>
            <a:ext cx="3323693" cy="606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4"/>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779000" y="3341223"/>
            <a:ext cx="2449239" cy="1982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组合 24"/>
          <p:cNvGrpSpPr/>
          <p:nvPr>
            <p:custDataLst>
              <p:tags r:id="rId8"/>
            </p:custDataLst>
          </p:nvPr>
        </p:nvGrpSpPr>
        <p:grpSpPr>
          <a:xfrm>
            <a:off x="9537700" y="0"/>
            <a:ext cx="3815080" cy="647700"/>
            <a:chOff x="9537700" y="0"/>
            <a:chExt cx="3815080" cy="647700"/>
          </a:xfrm>
        </p:grpSpPr>
        <p:sp>
          <p:nvSpPr>
            <p:cNvPr id="22" name="RemarkBack"/>
            <p:cNvSpPr/>
            <p:nvPr>
              <p:custDataLst>
                <p:tags r:id="rId18"/>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3" name="RemarkBlock"/>
            <p:cNvSpPr/>
            <p:nvPr>
              <p:custDataLst>
                <p:tags r:id="rId19"/>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4" name="RemarkTitleText"/>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pPr algn="l"/>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32" name="RemarkBack"/>
          <p:cNvSpPr/>
          <p:nvPr>
            <p:custDataLst>
              <p:tags r:id="rId9"/>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3" name="RemarkBlock"/>
          <p:cNvSpPr/>
          <p:nvPr>
            <p:custDataLst>
              <p:tags r:id="rId10"/>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4" name="RemarkTitleText"/>
          <p:cNvSpPr txBox="1"/>
          <p:nvPr>
            <p:custDataLst>
              <p:tags r:id="rId11"/>
            </p:custDataLst>
          </p:nvPr>
        </p:nvSpPr>
        <p:spPr>
          <a:xfrm>
            <a:off x="9779000" y="0"/>
            <a:ext cx="1905000" cy="635000"/>
          </a:xfrm>
          <a:prstGeom prst="rect">
            <a:avLst/>
          </a:prstGeom>
          <a:noFill/>
        </p:spPr>
        <p:txBody>
          <a:bodyPr vert="horz" wrap="none" rtlCol="0" anchor="ctr" anchorCtr="0">
            <a:noAutofit/>
          </a:bodyPr>
          <a:lstStyle/>
          <a:p>
            <a:pPr algn="l"/>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0" name="组合 9"/>
          <p:cNvGrpSpPr/>
          <p:nvPr>
            <p:custDataLst>
              <p:tags r:id="rId12"/>
            </p:custDataLst>
          </p:nvPr>
        </p:nvGrpSpPr>
        <p:grpSpPr>
          <a:xfrm>
            <a:off x="0" y="0"/>
            <a:ext cx="9144000" cy="635000"/>
            <a:chOff x="0" y="0"/>
            <a:chExt cx="9144000" cy="635000"/>
          </a:xfrm>
        </p:grpSpPr>
        <p:sp>
          <p:nvSpPr>
            <p:cNvPr id="6"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3"/>
            </p:custDataLst>
          </p:nvPr>
        </p:nvPicPr>
        <p:blipFill>
          <a:blip r:embed="rId2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50372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solidFill>
                  <a:srgbClr val="000000"/>
                </a:solidFill>
              </a:rPr>
              <a:pPr>
                <a:defRPr/>
              </a:pPr>
              <a:t>37</a:t>
            </a:fld>
            <a:endParaRPr lang="en-US" altLang="zh-CN">
              <a:solidFill>
                <a:srgbClr val="000000"/>
              </a:solidFill>
            </a:endParaRPr>
          </a:p>
        </p:txBody>
      </p:sp>
      <p:sp>
        <p:nvSpPr>
          <p:cNvPr id="3" name="矩形 2"/>
          <p:cNvSpPr/>
          <p:nvPr/>
        </p:nvSpPr>
        <p:spPr>
          <a:xfrm>
            <a:off x="467544" y="908720"/>
            <a:ext cx="6264696" cy="461665"/>
          </a:xfrm>
          <a:prstGeom prst="rect">
            <a:avLst/>
          </a:prstGeom>
        </p:spPr>
        <p:txBody>
          <a:bodyPr wrap="square">
            <a:spAutoFit/>
          </a:bodyPr>
          <a:lstStyle/>
          <a:p>
            <a:r>
              <a:rPr lang="zh-CN" altLang="zh-CN" kern="100" dirty="0">
                <a:solidFill>
                  <a:srgbClr val="000000"/>
                </a:solidFill>
                <a:cs typeface="Times New Roman" panose="02020603050405020304" pitchFamily="18" charset="0"/>
              </a:rPr>
              <a:t>解：链条所受的力</a:t>
            </a:r>
            <a:r>
              <a:rPr lang="en-US" altLang="zh-CN" kern="100" dirty="0">
                <a:solidFill>
                  <a:srgbClr val="000000"/>
                </a:solidFill>
              </a:rPr>
              <a:t>F</a:t>
            </a:r>
            <a:r>
              <a:rPr lang="zh-CN" altLang="zh-CN" kern="100" dirty="0">
                <a:solidFill>
                  <a:srgbClr val="000000"/>
                </a:solidFill>
                <a:cs typeface="Times New Roman" panose="02020603050405020304" pitchFamily="18" charset="0"/>
              </a:rPr>
              <a:t>是个变力：</a:t>
            </a:r>
            <a:r>
              <a:rPr lang="en-US" altLang="zh-CN" kern="100" dirty="0">
                <a:solidFill>
                  <a:srgbClr val="000000"/>
                </a:solidFill>
              </a:rPr>
              <a:t>F</a:t>
            </a:r>
            <a:r>
              <a:rPr lang="zh-CN" altLang="zh-CN" kern="100" dirty="0">
                <a:solidFill>
                  <a:srgbClr val="000000"/>
                </a:solidFill>
                <a:cs typeface="Times New Roman" panose="02020603050405020304" pitchFamily="18" charset="0"/>
              </a:rPr>
              <a:t>＝</a:t>
            </a:r>
            <a:r>
              <a:rPr lang="en-US" altLang="zh-CN" kern="100" dirty="0">
                <a:solidFill>
                  <a:srgbClr val="000000"/>
                </a:solidFill>
              </a:rPr>
              <a:t>m(x)g</a:t>
            </a:r>
            <a:endParaRPr lang="zh-CN" altLang="en-US" dirty="0">
              <a:solidFill>
                <a:srgbClr val="000000"/>
              </a:solidFill>
            </a:endParaRPr>
          </a:p>
        </p:txBody>
      </p:sp>
      <p:pic>
        <p:nvPicPr>
          <p:cNvPr id="1280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1484784"/>
            <a:ext cx="1422597"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03648" y="2319263"/>
            <a:ext cx="2954655"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根据牛顿第二定律：</a:t>
            </a:r>
            <a:endParaRPr lang="zh-CN" altLang="en-US" dirty="0">
              <a:solidFill>
                <a:srgbClr val="000000"/>
              </a:solidFill>
            </a:endParaRPr>
          </a:p>
        </p:txBody>
      </p:sp>
      <p:pic>
        <p:nvPicPr>
          <p:cNvPr id="1280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974" y="2987209"/>
            <a:ext cx="4210909" cy="768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792" y="3833616"/>
            <a:ext cx="2880320" cy="233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p:cNvGrpSpPr>
            <a:grpSpLocks/>
          </p:cNvGrpSpPr>
          <p:nvPr/>
        </p:nvGrpSpPr>
        <p:grpSpPr bwMode="auto">
          <a:xfrm>
            <a:off x="6173552" y="1681222"/>
            <a:ext cx="2664296" cy="995149"/>
            <a:chOff x="7440" y="6837"/>
            <a:chExt cx="2679" cy="1140"/>
          </a:xfrm>
        </p:grpSpPr>
        <p:sp>
          <p:nvSpPr>
            <p:cNvPr id="9" name="Rectangle 14"/>
            <p:cNvSpPr>
              <a:spLocks noChangeArrowheads="1"/>
            </p:cNvSpPr>
            <p:nvPr/>
          </p:nvSpPr>
          <p:spPr bwMode="auto">
            <a:xfrm>
              <a:off x="7440" y="6894"/>
              <a:ext cx="1824" cy="17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 name="Rectangle 15"/>
            <p:cNvSpPr>
              <a:spLocks noChangeArrowheads="1"/>
            </p:cNvSpPr>
            <p:nvPr/>
          </p:nvSpPr>
          <p:spPr bwMode="auto">
            <a:xfrm>
              <a:off x="7611" y="7065"/>
              <a:ext cx="57" cy="9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 name="Rectangle 16"/>
            <p:cNvSpPr>
              <a:spLocks noChangeArrowheads="1"/>
            </p:cNvSpPr>
            <p:nvPr/>
          </p:nvSpPr>
          <p:spPr bwMode="auto">
            <a:xfrm>
              <a:off x="9036" y="7065"/>
              <a:ext cx="57" cy="9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 name="Line 17"/>
            <p:cNvSpPr>
              <a:spLocks noChangeShapeType="1"/>
            </p:cNvSpPr>
            <p:nvPr/>
          </p:nvSpPr>
          <p:spPr bwMode="auto">
            <a:xfrm>
              <a:off x="8238" y="6837"/>
              <a:ext cx="1083" cy="0"/>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3" name="Line 18"/>
            <p:cNvSpPr>
              <a:spLocks noChangeShapeType="1"/>
            </p:cNvSpPr>
            <p:nvPr/>
          </p:nvSpPr>
          <p:spPr bwMode="auto">
            <a:xfrm>
              <a:off x="9321" y="6837"/>
              <a:ext cx="0" cy="513"/>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 name="Text Box 19"/>
            <p:cNvSpPr txBox="1">
              <a:spLocks noChangeArrowheads="1"/>
            </p:cNvSpPr>
            <p:nvPr/>
          </p:nvSpPr>
          <p:spPr bwMode="auto">
            <a:xfrm>
              <a:off x="9549" y="6894"/>
              <a:ext cx="57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0" hangingPunct="0"/>
              <a:r>
                <a:rPr kumimoji="0" lang="en-US" altLang="zh-CN" sz="1000" smtClean="0">
                  <a:solidFill>
                    <a:srgbClr val="000000"/>
                  </a:solidFill>
                  <a:latin typeface="Calibri" panose="020F0502020204030204" pitchFamily="34" charset="0"/>
                </a:rPr>
                <a:t>x</a:t>
              </a:r>
              <a:endParaRPr kumimoji="0" lang="zh-CN" altLang="zh-CN" sz="1800" smtClean="0">
                <a:solidFill>
                  <a:srgbClr val="000000"/>
                </a:solidFill>
                <a:latin typeface="Arial" panose="020B0604020202020204" pitchFamily="34" charset="0"/>
              </a:endParaRPr>
            </a:p>
          </p:txBody>
        </p:sp>
        <p:sp>
          <p:nvSpPr>
            <p:cNvPr id="15" name="Line 20"/>
            <p:cNvSpPr>
              <a:spLocks noChangeShapeType="1"/>
            </p:cNvSpPr>
            <p:nvPr/>
          </p:nvSpPr>
          <p:spPr bwMode="auto">
            <a:xfrm>
              <a:off x="9378" y="6837"/>
              <a:ext cx="6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6" name="Line 21"/>
            <p:cNvSpPr>
              <a:spLocks noChangeShapeType="1"/>
            </p:cNvSpPr>
            <p:nvPr/>
          </p:nvSpPr>
          <p:spPr bwMode="auto">
            <a:xfrm>
              <a:off x="9321" y="7350"/>
              <a:ext cx="6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spTree>
    <p:extLst>
      <p:ext uri="{BB962C8B-B14F-4D97-AF65-F5344CB8AC3E}">
        <p14:creationId xmlns:p14="http://schemas.microsoft.com/office/powerpoint/2010/main" val="181881637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04664"/>
            <a:ext cx="7772400" cy="571504"/>
          </a:xfrm>
        </p:spPr>
        <p:txBody>
          <a:bodyPr/>
          <a:lstStyle/>
          <a:p>
            <a:r>
              <a:rPr lang="en-US" altLang="zh-CN" sz="3600" dirty="0" smtClean="0">
                <a:latin typeface="宋体" pitchFamily="2" charset="-122"/>
              </a:rPr>
              <a:t>§4</a:t>
            </a:r>
            <a:r>
              <a:rPr lang="en-US" altLang="zh-CN" sz="3600" dirty="0" smtClean="0"/>
              <a:t>.  </a:t>
            </a:r>
            <a:r>
              <a:rPr lang="zh-CN" altLang="en-US" sz="3600" dirty="0" smtClean="0"/>
              <a:t>非惯性参照系与惯性力 </a:t>
            </a:r>
            <a:endParaRPr lang="zh-CN" altLang="en-US" sz="3600" b="1" dirty="0"/>
          </a:p>
        </p:txBody>
      </p:sp>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38</a:t>
            </a:fld>
            <a:endParaRPr lang="en-US" altLang="zh-CN"/>
          </a:p>
        </p:txBody>
      </p:sp>
      <p:sp>
        <p:nvSpPr>
          <p:cNvPr id="5" name="内容占位符 4"/>
          <p:cNvSpPr>
            <a:spLocks noGrp="1"/>
          </p:cNvSpPr>
          <p:nvPr>
            <p:ph idx="1"/>
          </p:nvPr>
        </p:nvSpPr>
        <p:spPr>
          <a:xfrm>
            <a:off x="323528" y="1196752"/>
            <a:ext cx="8496944" cy="4395192"/>
          </a:xfrm>
        </p:spPr>
        <p:txBody>
          <a:bodyPr/>
          <a:lstStyle/>
          <a:p>
            <a:pPr marL="0" indent="0">
              <a:lnSpc>
                <a:spcPct val="125000"/>
              </a:lnSpc>
              <a:buClr>
                <a:srgbClr val="003A93"/>
              </a:buClr>
              <a:buNone/>
            </a:pPr>
            <a:r>
              <a:rPr lang="zh-CN" altLang="en-US" sz="2800" dirty="0" smtClean="0">
                <a:solidFill>
                  <a:srgbClr val="003A93"/>
                </a:solidFill>
                <a:latin typeface="仿宋" panose="02010609060101010101" pitchFamily="49" charset="-122"/>
                <a:ea typeface="仿宋" panose="02010609060101010101" pitchFamily="49" charset="-122"/>
              </a:rPr>
              <a:t>一</a:t>
            </a:r>
            <a:r>
              <a:rPr lang="zh-CN" altLang="en-US" sz="2800" dirty="0">
                <a:solidFill>
                  <a:srgbClr val="003A93"/>
                </a:solidFill>
                <a:latin typeface="仿宋" panose="02010609060101010101" pitchFamily="49" charset="-122"/>
                <a:ea typeface="仿宋" panose="02010609060101010101" pitchFamily="49" charset="-122"/>
              </a:rPr>
              <a:t>、</a:t>
            </a:r>
            <a:r>
              <a:rPr lang="zh-CN" altLang="en-US" sz="2800" dirty="0" smtClean="0">
                <a:solidFill>
                  <a:srgbClr val="003A93"/>
                </a:solidFill>
                <a:latin typeface="仿宋" panose="02010609060101010101" pitchFamily="49" charset="-122"/>
                <a:ea typeface="仿宋" panose="02010609060101010101" pitchFamily="49" charset="-122"/>
              </a:rPr>
              <a:t>力学的相对性原理</a:t>
            </a:r>
            <a:endParaRPr lang="en-US" altLang="zh-CN" sz="2800" dirty="0" smtClean="0">
              <a:solidFill>
                <a:srgbClr val="003A93"/>
              </a:solidFill>
              <a:latin typeface="仿宋" panose="02010609060101010101" pitchFamily="49" charset="-122"/>
              <a:ea typeface="仿宋" panose="02010609060101010101" pitchFamily="49" charset="-122"/>
            </a:endParaRPr>
          </a:p>
          <a:p>
            <a:pPr>
              <a:lnSpc>
                <a:spcPct val="125000"/>
              </a:lnSpc>
              <a:buClr>
                <a:srgbClr val="C00000"/>
              </a:buClr>
              <a:buFont typeface="Arial" panose="020B0604020202020204" pitchFamily="34" charset="0"/>
              <a:buChar char="•"/>
            </a:pPr>
            <a:r>
              <a:rPr lang="zh-CN" altLang="en-US" sz="2600" dirty="0" smtClean="0">
                <a:solidFill>
                  <a:srgbClr val="C00000"/>
                </a:solidFill>
                <a:latin typeface="仿宋" panose="02010609060101010101" pitchFamily="49" charset="-122"/>
                <a:ea typeface="仿宋" panose="02010609060101010101" pitchFamily="49" charset="-122"/>
              </a:rPr>
              <a:t>一切惯性系在力学上都是等价的。</a:t>
            </a:r>
            <a:endParaRPr lang="en-US" altLang="zh-CN" sz="2600" dirty="0" smtClean="0">
              <a:solidFill>
                <a:srgbClr val="C00000"/>
              </a:solidFill>
              <a:latin typeface="仿宋" panose="02010609060101010101" pitchFamily="49" charset="-122"/>
              <a:ea typeface="仿宋" panose="02010609060101010101" pitchFamily="49" charset="-122"/>
            </a:endParaRPr>
          </a:p>
          <a:p>
            <a:pPr>
              <a:lnSpc>
                <a:spcPct val="125000"/>
              </a:lnSpc>
              <a:buClr>
                <a:srgbClr val="C00000"/>
              </a:buClr>
              <a:buFont typeface="Arial" panose="020B0604020202020204" pitchFamily="34" charset="0"/>
              <a:buChar char="•"/>
            </a:pPr>
            <a:r>
              <a:rPr lang="zh-CN" altLang="en-US" sz="2600" dirty="0" smtClean="0">
                <a:solidFill>
                  <a:srgbClr val="C00000"/>
                </a:solidFill>
                <a:latin typeface="仿宋" panose="02010609060101010101" pitchFamily="49" charset="-122"/>
                <a:ea typeface="仿宋" panose="02010609060101010101" pitchFamily="49" charset="-122"/>
              </a:rPr>
              <a:t>在任何惯性系中，力学定律具有相同的形式。</a:t>
            </a:r>
            <a:endParaRPr lang="en-US" altLang="zh-CN" sz="2600" dirty="0" smtClean="0">
              <a:solidFill>
                <a:srgbClr val="C00000"/>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r>
              <a:rPr lang="zh-CN" altLang="en-US" sz="2600" dirty="0" smtClean="0">
                <a:latin typeface="仿宋" panose="02010609060101010101" pitchFamily="49" charset="-122"/>
                <a:ea typeface="仿宋" panose="02010609060101010101" pitchFamily="49" charset="-122"/>
              </a:rPr>
              <a:t>以上两种描述意义是相同的，这称为</a:t>
            </a:r>
            <a:r>
              <a:rPr lang="zh-CN" altLang="en-US" sz="2600" dirty="0" smtClean="0">
                <a:solidFill>
                  <a:srgbClr val="C00000"/>
                </a:solidFill>
                <a:latin typeface="仿宋" panose="02010609060101010101" pitchFamily="49" charset="-122"/>
                <a:ea typeface="仿宋" panose="02010609060101010101" pitchFamily="49" charset="-122"/>
              </a:rPr>
              <a:t>力学相对性原理。</a:t>
            </a:r>
            <a:endParaRPr lang="en-US" altLang="zh-CN" sz="2600" dirty="0" smtClean="0">
              <a:solidFill>
                <a:srgbClr val="C00000"/>
              </a:solidFill>
              <a:latin typeface="仿宋" panose="02010609060101010101" pitchFamily="49" charset="-122"/>
              <a:ea typeface="仿宋" panose="02010609060101010101" pitchFamily="49" charset="-122"/>
            </a:endParaRPr>
          </a:p>
          <a:p>
            <a:pPr marL="0" indent="0">
              <a:lnSpc>
                <a:spcPct val="125000"/>
              </a:lnSpc>
              <a:buNone/>
            </a:pPr>
            <a:r>
              <a:rPr lang="en-US" altLang="zh-CN" sz="2600" dirty="0">
                <a:solidFill>
                  <a:srgbClr val="C00000"/>
                </a:solidFill>
                <a:latin typeface="仿宋" panose="02010609060101010101" pitchFamily="49" charset="-122"/>
                <a:ea typeface="仿宋" panose="02010609060101010101" pitchFamily="49" charset="-122"/>
              </a:rPr>
              <a:t> </a:t>
            </a:r>
            <a:r>
              <a:rPr lang="en-US" altLang="zh-CN" sz="2600" dirty="0" smtClean="0">
                <a:solidFill>
                  <a:srgbClr val="C00000"/>
                </a:solidFill>
                <a:latin typeface="仿宋" panose="02010609060101010101" pitchFamily="49" charset="-122"/>
                <a:ea typeface="仿宋" panose="02010609060101010101" pitchFamily="49" charset="-122"/>
              </a:rPr>
              <a:t>   </a:t>
            </a:r>
            <a:r>
              <a:rPr lang="zh-CN" altLang="en-US" sz="2600" dirty="0" smtClean="0">
                <a:latin typeface="仿宋" panose="02010609060101010101" pitchFamily="49" charset="-122"/>
                <a:ea typeface="仿宋" panose="02010609060101010101" pitchFamily="49" charset="-122"/>
              </a:rPr>
              <a:t>这里所说的“</a:t>
            </a:r>
            <a:r>
              <a:rPr lang="zh-CN" altLang="en-US" sz="2600" dirty="0">
                <a:latin typeface="仿宋" panose="02010609060101010101" pitchFamily="49" charset="-122"/>
                <a:ea typeface="仿宋" panose="02010609060101010101" pitchFamily="49" charset="-122"/>
              </a:rPr>
              <a:t>一切惯性系在力学上都是等价的</a:t>
            </a:r>
            <a:r>
              <a:rPr lang="zh-CN" altLang="en-US" sz="2600" dirty="0" smtClean="0">
                <a:latin typeface="仿宋" panose="02010609060101010101" pitchFamily="49" charset="-122"/>
                <a:ea typeface="仿宋" panose="02010609060101010101" pitchFamily="49" charset="-122"/>
              </a:rPr>
              <a:t>”，并不是说人们在不同的惯性系中所看到的现行都一样，比如在火车上的自由落体运动，站台上的观察者看，物体做的是平抛运动。“一切惯性系在力学上都是等价的”这句话的意义是，不同惯性系中的动力学规律（如牛顿的三个定律）都一样，从而都能正确的解释所看到的现象。</a:t>
            </a:r>
            <a:endParaRPr lang="zh-CN" altLang="en-US" sz="260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39</a:t>
            </a:fld>
            <a:endParaRPr lang="en-US" altLang="zh-CN"/>
          </a:p>
        </p:txBody>
      </p:sp>
      <p:sp>
        <p:nvSpPr>
          <p:cNvPr id="5" name="内容占位符 4"/>
          <p:cNvSpPr>
            <a:spLocks noGrp="1"/>
          </p:cNvSpPr>
          <p:nvPr>
            <p:ph idx="1"/>
          </p:nvPr>
        </p:nvSpPr>
        <p:spPr>
          <a:xfrm>
            <a:off x="395536" y="620688"/>
            <a:ext cx="8496944" cy="3168352"/>
          </a:xfrm>
        </p:spPr>
        <p:txBody>
          <a:bodyPr/>
          <a:lstStyle/>
          <a:p>
            <a:pPr marL="0" indent="0">
              <a:lnSpc>
                <a:spcPct val="125000"/>
              </a:lnSpc>
              <a:buClr>
                <a:srgbClr val="003A93"/>
              </a:buClr>
              <a:buNone/>
            </a:pPr>
            <a:r>
              <a:rPr lang="zh-CN" altLang="en-US" sz="2800" dirty="0" smtClean="0">
                <a:solidFill>
                  <a:srgbClr val="003A93"/>
                </a:solidFill>
                <a:latin typeface="仿宋" panose="02010609060101010101" pitchFamily="49" charset="-122"/>
                <a:ea typeface="仿宋" panose="02010609060101010101" pitchFamily="49" charset="-122"/>
              </a:rPr>
              <a:t>二、时间和空间的绝对性</a:t>
            </a:r>
            <a:endParaRPr lang="en-US" altLang="zh-CN" sz="2800" dirty="0" smtClean="0">
              <a:solidFill>
                <a:srgbClr val="003A93"/>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r>
              <a:rPr lang="zh-CN" altLang="en-US" sz="2600" dirty="0" smtClean="0">
                <a:latin typeface="仿宋" panose="02010609060101010101" pitchFamily="49" charset="-122"/>
                <a:ea typeface="仿宋" panose="02010609060101010101" pitchFamily="49" charset="-122"/>
              </a:rPr>
              <a:t>当考虑两个坐标系之间的变换时，不随之而变的量称为</a:t>
            </a:r>
            <a:r>
              <a:rPr lang="zh-CN" altLang="en-US" sz="2600" dirty="0" smtClean="0">
                <a:solidFill>
                  <a:srgbClr val="C00000"/>
                </a:solidFill>
                <a:latin typeface="仿宋" panose="02010609060101010101" pitchFamily="49" charset="-122"/>
                <a:ea typeface="仿宋" panose="02010609060101010101" pitchFamily="49" charset="-122"/>
              </a:rPr>
              <a:t>绝对量。</a:t>
            </a:r>
            <a:endParaRPr lang="en-US" altLang="zh-CN" sz="2600" dirty="0" smtClean="0">
              <a:solidFill>
                <a:srgbClr val="C00000"/>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r>
              <a:rPr lang="zh-CN" altLang="en-US" sz="2600" dirty="0" smtClean="0">
                <a:latin typeface="仿宋" panose="02010609060101010101" pitchFamily="49" charset="-122"/>
                <a:ea typeface="仿宋" panose="02010609060101010101" pitchFamily="49" charset="-122"/>
              </a:rPr>
              <a:t>考虑两个相互运动的参考系</a:t>
            </a:r>
            <a:r>
              <a:rPr lang="en-US" altLang="zh-CN" sz="2600" dirty="0" smtClean="0">
                <a:latin typeface="仿宋" panose="02010609060101010101" pitchFamily="49" charset="-122"/>
                <a:ea typeface="仿宋" panose="02010609060101010101" pitchFamily="49" charset="-122"/>
              </a:rPr>
              <a:t>K</a:t>
            </a:r>
            <a:r>
              <a:rPr lang="zh-CN" altLang="en-US" sz="2600" dirty="0" smtClean="0">
                <a:latin typeface="仿宋" panose="02010609060101010101" pitchFamily="49" charset="-122"/>
                <a:ea typeface="仿宋" panose="02010609060101010101" pitchFamily="49" charset="-122"/>
              </a:rPr>
              <a:t>和</a:t>
            </a:r>
            <a:r>
              <a:rPr lang="en-US" altLang="zh-CN" sz="2600" dirty="0" smtClean="0">
                <a:latin typeface="仿宋" panose="02010609060101010101" pitchFamily="49" charset="-122"/>
                <a:ea typeface="仿宋" panose="02010609060101010101" pitchFamily="49" charset="-122"/>
              </a:rPr>
              <a:t>K’</a:t>
            </a:r>
            <a:r>
              <a:rPr lang="zh-CN" altLang="en-US" sz="2600" dirty="0" smtClean="0">
                <a:latin typeface="仿宋" panose="02010609060101010101" pitchFamily="49" charset="-122"/>
                <a:ea typeface="仿宋" panose="02010609060101010101" pitchFamily="49" charset="-122"/>
              </a:rPr>
              <a:t>，牛顿认为：</a:t>
            </a:r>
            <a:endParaRPr lang="en-US" altLang="zh-CN" sz="2600" dirty="0" smtClean="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smtClean="0">
              <a:latin typeface="仿宋" panose="02010609060101010101" pitchFamily="49" charset="-122"/>
              <a:ea typeface="仿宋" panose="02010609060101010101" pitchFamily="49" charset="-122"/>
            </a:endParaRPr>
          </a:p>
          <a:p>
            <a:pPr marL="0" indent="0">
              <a:lnSpc>
                <a:spcPct val="125000"/>
              </a:lnSpc>
              <a:buNone/>
            </a:pPr>
            <a:r>
              <a:rPr lang="zh-CN" altLang="en-US" sz="2600" dirty="0" smtClean="0">
                <a:latin typeface="仿宋" panose="02010609060101010101" pitchFamily="49" charset="-122"/>
                <a:ea typeface="仿宋" panose="02010609060101010101" pitchFamily="49" charset="-122"/>
              </a:rPr>
              <a:t>   即时间间隔和空间间隔不随坐标系的选取而改变。特别地，若选取两坐标系的基矢：</a:t>
            </a:r>
            <a:endParaRPr lang="en-US" altLang="zh-CN" sz="2600" dirty="0" smtClean="0">
              <a:latin typeface="仿宋" panose="02010609060101010101" pitchFamily="49" charset="-122"/>
              <a:ea typeface="仿宋" panose="02010609060101010101" pitchFamily="49" charset="-122"/>
            </a:endParaRPr>
          </a:p>
          <a:p>
            <a:pPr marL="0" indent="0">
              <a:lnSpc>
                <a:spcPct val="125000"/>
              </a:lnSpc>
              <a:buNone/>
            </a:pPr>
            <a:endParaRPr lang="en-US" altLang="zh-CN" sz="2600" dirty="0">
              <a:solidFill>
                <a:srgbClr val="C00000"/>
              </a:solidFill>
              <a:latin typeface="仿宋" panose="02010609060101010101" pitchFamily="49" charset="-122"/>
              <a:ea typeface="仿宋" panose="02010609060101010101" pitchFamily="49" charset="-122"/>
            </a:endParaRPr>
          </a:p>
          <a:p>
            <a:pPr marL="0" indent="0">
              <a:lnSpc>
                <a:spcPct val="125000"/>
              </a:lnSpc>
              <a:buNone/>
            </a:pPr>
            <a:r>
              <a:rPr lang="en-US" altLang="zh-CN" sz="2600" dirty="0" smtClean="0">
                <a:solidFill>
                  <a:srgbClr val="C00000"/>
                </a:solidFill>
                <a:latin typeface="仿宋" panose="02010609060101010101" pitchFamily="49" charset="-122"/>
                <a:ea typeface="仿宋" panose="02010609060101010101" pitchFamily="49" charset="-122"/>
              </a:rPr>
              <a:t>   </a:t>
            </a:r>
            <a:r>
              <a:rPr lang="zh-CN" altLang="en-US" sz="2600" dirty="0" smtClean="0">
                <a:latin typeface="仿宋" panose="02010609060101010101" pitchFamily="49" charset="-122"/>
                <a:ea typeface="仿宋" panose="02010609060101010101" pitchFamily="49" charset="-122"/>
              </a:rPr>
              <a:t>则有</a:t>
            </a:r>
            <a:endParaRPr lang="zh-CN" altLang="en-US" sz="2600" dirty="0">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017513463"/>
              </p:ext>
            </p:extLst>
          </p:nvPr>
        </p:nvGraphicFramePr>
        <p:xfrm>
          <a:off x="2555776" y="2852936"/>
          <a:ext cx="4082531" cy="1221982"/>
        </p:xfrm>
        <a:graphic>
          <a:graphicData uri="http://schemas.openxmlformats.org/presentationml/2006/ole">
            <mc:AlternateContent xmlns:mc="http://schemas.openxmlformats.org/markup-compatibility/2006">
              <mc:Choice xmlns:v="urn:schemas-microsoft-com:vml" Requires="v">
                <p:oleObj spid="_x0000_s137957" name="Equation" r:id="rId3" imgW="1866600" imgH="558720" progId="Equation.DSMT4">
                  <p:embed/>
                </p:oleObj>
              </mc:Choice>
              <mc:Fallback>
                <p:oleObj name="Equation" r:id="rId3" imgW="1866600" imgH="558720" progId="Equation.DSMT4">
                  <p:embed/>
                  <p:pic>
                    <p:nvPicPr>
                      <p:cNvPr id="0" name=""/>
                      <p:cNvPicPr/>
                      <p:nvPr/>
                    </p:nvPicPr>
                    <p:blipFill>
                      <a:blip r:embed="rId4"/>
                      <a:stretch>
                        <a:fillRect/>
                      </a:stretch>
                    </p:blipFill>
                    <p:spPr>
                      <a:xfrm>
                        <a:off x="2555776" y="2852936"/>
                        <a:ext cx="4082531" cy="1221982"/>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2617368"/>
              </p:ext>
            </p:extLst>
          </p:nvPr>
        </p:nvGraphicFramePr>
        <p:xfrm>
          <a:off x="3131840" y="5045255"/>
          <a:ext cx="2812101" cy="444016"/>
        </p:xfrm>
        <a:graphic>
          <a:graphicData uri="http://schemas.openxmlformats.org/presentationml/2006/ole">
            <mc:AlternateContent xmlns:mc="http://schemas.openxmlformats.org/markup-compatibility/2006">
              <mc:Choice xmlns:v="urn:schemas-microsoft-com:vml" Requires="v">
                <p:oleObj spid="_x0000_s137958" name="Equation" r:id="rId5" imgW="1447560" imgH="228600" progId="Equation.DSMT4">
                  <p:embed/>
                </p:oleObj>
              </mc:Choice>
              <mc:Fallback>
                <p:oleObj name="Equation" r:id="rId5" imgW="1447560" imgH="228600" progId="Equation.DSMT4">
                  <p:embed/>
                  <p:pic>
                    <p:nvPicPr>
                      <p:cNvPr id="0" name=""/>
                      <p:cNvPicPr/>
                      <p:nvPr/>
                    </p:nvPicPr>
                    <p:blipFill>
                      <a:blip r:embed="rId6"/>
                      <a:stretch>
                        <a:fillRect/>
                      </a:stretch>
                    </p:blipFill>
                    <p:spPr>
                      <a:xfrm>
                        <a:off x="3131840" y="5045255"/>
                        <a:ext cx="2812101" cy="44401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71452253"/>
              </p:ext>
            </p:extLst>
          </p:nvPr>
        </p:nvGraphicFramePr>
        <p:xfrm>
          <a:off x="2123728" y="5708566"/>
          <a:ext cx="1296144" cy="997034"/>
        </p:xfrm>
        <a:graphic>
          <a:graphicData uri="http://schemas.openxmlformats.org/presentationml/2006/ole">
            <mc:AlternateContent xmlns:mc="http://schemas.openxmlformats.org/markup-compatibility/2006">
              <mc:Choice xmlns:v="urn:schemas-microsoft-com:vml" Requires="v">
                <p:oleObj spid="_x0000_s137959" name="Equation" r:id="rId7" imgW="660240" imgH="507960" progId="Equation.DSMT4">
                  <p:embed/>
                </p:oleObj>
              </mc:Choice>
              <mc:Fallback>
                <p:oleObj name="Equation" r:id="rId7" imgW="660240" imgH="507960" progId="Equation.DSMT4">
                  <p:embed/>
                  <p:pic>
                    <p:nvPicPr>
                      <p:cNvPr id="0" name=""/>
                      <p:cNvPicPr/>
                      <p:nvPr/>
                    </p:nvPicPr>
                    <p:blipFill>
                      <a:blip r:embed="rId8"/>
                      <a:stretch>
                        <a:fillRect/>
                      </a:stretch>
                    </p:blipFill>
                    <p:spPr>
                      <a:xfrm>
                        <a:off x="2123728" y="5708566"/>
                        <a:ext cx="1296144" cy="997034"/>
                      </a:xfrm>
                      <a:prstGeom prst="rect">
                        <a:avLst/>
                      </a:prstGeom>
                    </p:spPr>
                  </p:pic>
                </p:oleObj>
              </mc:Fallback>
            </mc:AlternateContent>
          </a:graphicData>
        </a:graphic>
      </p:graphicFrame>
      <p:sp>
        <p:nvSpPr>
          <p:cNvPr id="9" name="文本框 8"/>
          <p:cNvSpPr txBox="1"/>
          <p:nvPr/>
        </p:nvSpPr>
        <p:spPr>
          <a:xfrm>
            <a:off x="4211960" y="5874603"/>
            <a:ext cx="3877985" cy="830997"/>
          </a:xfrm>
          <a:prstGeom prst="rect">
            <a:avLst/>
          </a:prstGeom>
          <a:noFill/>
        </p:spPr>
        <p:txBody>
          <a:bodyPr wrap="none" rtlCol="0">
            <a:spAutoFit/>
          </a:bodyPr>
          <a:lstStyle/>
          <a:p>
            <a:r>
              <a:rPr lang="zh-CN" altLang="en-US" dirty="0">
                <a:latin typeface="仿宋" panose="02010609060101010101" pitchFamily="49" charset="-122"/>
                <a:ea typeface="仿宋" panose="02010609060101010101" pitchFamily="49" charset="-122"/>
              </a:rPr>
              <a:t>这称为</a:t>
            </a:r>
            <a:r>
              <a:rPr lang="zh-CN" altLang="en-US" dirty="0">
                <a:solidFill>
                  <a:srgbClr val="C00000"/>
                </a:solidFill>
                <a:latin typeface="仿宋" panose="02010609060101010101" pitchFamily="49" charset="-122"/>
                <a:ea typeface="仿宋" panose="02010609060101010101" pitchFamily="49" charset="-122"/>
              </a:rPr>
              <a:t>时间和空间的绝对性</a:t>
            </a:r>
            <a:endParaRPr lang="en-US" altLang="zh-CN" dirty="0">
              <a:solidFill>
                <a:srgbClr val="C00000"/>
              </a:solidFill>
              <a:latin typeface="仿宋" panose="02010609060101010101" pitchFamily="49" charset="-122"/>
              <a:ea typeface="仿宋" panose="02010609060101010101" pitchFamily="49" charset="-122"/>
            </a:endParaRPr>
          </a:p>
          <a:p>
            <a:endParaRPr lang="zh-CN" altLang="en-US" dirty="0"/>
          </a:p>
        </p:txBody>
      </p:sp>
    </p:spTree>
    <p:extLst>
      <p:ext uri="{BB962C8B-B14F-4D97-AF65-F5344CB8AC3E}">
        <p14:creationId xmlns:p14="http://schemas.microsoft.com/office/powerpoint/2010/main" val="2071105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a:t>
            </a:fld>
            <a:endParaRPr lang="en-US" altLang="zh-CN"/>
          </a:p>
        </p:txBody>
      </p:sp>
      <p:cxnSp>
        <p:nvCxnSpPr>
          <p:cNvPr id="6" name="直接箭头连接符 5"/>
          <p:cNvCxnSpPr/>
          <p:nvPr/>
        </p:nvCxnSpPr>
        <p:spPr bwMode="auto">
          <a:xfrm>
            <a:off x="3275856" y="1124744"/>
            <a:ext cx="0" cy="19442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直接箭头连接符 6"/>
          <p:cNvCxnSpPr/>
          <p:nvPr/>
        </p:nvCxnSpPr>
        <p:spPr bwMode="auto">
          <a:xfrm>
            <a:off x="5508104" y="1124744"/>
            <a:ext cx="0" cy="10081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2160" y="1123121"/>
            <a:ext cx="780678" cy="562088"/>
          </a:xfrm>
          <a:prstGeom prst="rect">
            <a:avLst/>
          </a:prstGeom>
        </p:spPr>
      </p:pic>
      <p:sp>
        <p:nvSpPr>
          <p:cNvPr id="10" name="椭圆 9"/>
          <p:cNvSpPr/>
          <p:nvPr/>
        </p:nvSpPr>
        <p:spPr bwMode="auto">
          <a:xfrm>
            <a:off x="3491880" y="1123121"/>
            <a:ext cx="288032" cy="28104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文本框 10"/>
          <p:cNvSpPr txBox="1"/>
          <p:nvPr/>
        </p:nvSpPr>
        <p:spPr>
          <a:xfrm>
            <a:off x="2267744" y="3320473"/>
            <a:ext cx="5096267" cy="646331"/>
          </a:xfrm>
          <a:prstGeom prst="rect">
            <a:avLst/>
          </a:prstGeom>
          <a:noFill/>
        </p:spPr>
        <p:txBody>
          <a:bodyPr wrap="none" rtlCol="0">
            <a:spAutoFit/>
          </a:bodyPr>
          <a:lstStyle/>
          <a:p>
            <a:r>
              <a:rPr lang="en-US" altLang="zh-CN" sz="3600" dirty="0" smtClean="0"/>
              <a:t>Daily experience saw this!</a:t>
            </a:r>
            <a:endParaRPr lang="zh-CN" altLang="en-US" sz="3600" dirty="0"/>
          </a:p>
        </p:txBody>
      </p:sp>
      <p:sp>
        <p:nvSpPr>
          <p:cNvPr id="12" name="文本框 11"/>
          <p:cNvSpPr txBox="1"/>
          <p:nvPr/>
        </p:nvSpPr>
        <p:spPr>
          <a:xfrm>
            <a:off x="611560" y="4463643"/>
            <a:ext cx="8084265" cy="523220"/>
          </a:xfrm>
          <a:prstGeom prst="rect">
            <a:avLst/>
          </a:prstGeom>
          <a:noFill/>
        </p:spPr>
        <p:txBody>
          <a:bodyPr wrap="none" rtlCol="0">
            <a:spAutoFit/>
          </a:bodyPr>
          <a:lstStyle/>
          <a:p>
            <a:r>
              <a:rPr lang="zh-CN" altLang="en-US" sz="2800" dirty="0" smtClean="0">
                <a:latin typeface="仿宋" panose="02010609060101010101" pitchFamily="49" charset="-122"/>
                <a:ea typeface="仿宋" panose="02010609060101010101" pitchFamily="49" charset="-122"/>
              </a:rPr>
              <a:t>因此，有人认为重的东西下降快一些（力道更强）</a:t>
            </a:r>
            <a:endParaRPr lang="zh-CN" altLang="en-US" sz="2800" dirty="0">
              <a:latin typeface="仿宋" panose="02010609060101010101" pitchFamily="49" charset="-122"/>
              <a:ea typeface="仿宋" panose="02010609060101010101" pitchFamily="49" charset="-122"/>
            </a:endParaRPr>
          </a:p>
        </p:txBody>
      </p:sp>
      <p:sp>
        <p:nvSpPr>
          <p:cNvPr id="13" name="文本框 12"/>
          <p:cNvSpPr txBox="1"/>
          <p:nvPr/>
        </p:nvSpPr>
        <p:spPr>
          <a:xfrm>
            <a:off x="3125068" y="5483702"/>
            <a:ext cx="3057247" cy="523220"/>
          </a:xfrm>
          <a:prstGeom prst="rect">
            <a:avLst/>
          </a:prstGeom>
          <a:noFill/>
        </p:spPr>
        <p:txBody>
          <a:bodyPr wrap="none" rtlCol="0">
            <a:spAutoFit/>
          </a:bodyPr>
          <a:lstStyle>
            <a:defPPr>
              <a:defRPr lang="zh-CN"/>
            </a:defPPr>
            <a:lvl1pPr>
              <a:defRPr sz="2800">
                <a:latin typeface="仿宋" panose="02010609060101010101" pitchFamily="49" charset="-122"/>
                <a:ea typeface="仿宋" panose="02010609060101010101" pitchFamily="49" charset="-122"/>
              </a:defRPr>
            </a:lvl1pPr>
          </a:lstStyle>
          <a:p>
            <a:r>
              <a:rPr lang="zh-CN" altLang="en-US" dirty="0"/>
              <a:t>多么直观的思维！</a:t>
            </a:r>
          </a:p>
        </p:txBody>
      </p:sp>
    </p:spTree>
    <p:extLst>
      <p:ext uri="{BB962C8B-B14F-4D97-AF65-F5344CB8AC3E}">
        <p14:creationId xmlns:p14="http://schemas.microsoft.com/office/powerpoint/2010/main" val="500710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40</a:t>
            </a:fld>
            <a:endParaRPr lang="en-US" altLang="zh-CN"/>
          </a:p>
        </p:txBody>
      </p:sp>
      <p:sp>
        <p:nvSpPr>
          <p:cNvPr id="5" name="内容占位符 4"/>
          <p:cNvSpPr>
            <a:spLocks noGrp="1"/>
          </p:cNvSpPr>
          <p:nvPr>
            <p:ph idx="1"/>
          </p:nvPr>
        </p:nvSpPr>
        <p:spPr>
          <a:xfrm>
            <a:off x="395536" y="620688"/>
            <a:ext cx="8496944" cy="2376264"/>
          </a:xfrm>
        </p:spPr>
        <p:txBody>
          <a:bodyPr/>
          <a:lstStyle/>
          <a:p>
            <a:pPr marL="0" indent="0">
              <a:lnSpc>
                <a:spcPct val="125000"/>
              </a:lnSpc>
              <a:buClr>
                <a:srgbClr val="003A93"/>
              </a:buClr>
              <a:buNone/>
            </a:pPr>
            <a:r>
              <a:rPr lang="zh-CN" altLang="en-US" sz="2800" dirty="0" smtClean="0">
                <a:solidFill>
                  <a:srgbClr val="003A93"/>
                </a:solidFill>
                <a:latin typeface="仿宋" panose="02010609060101010101" pitchFamily="49" charset="-122"/>
                <a:ea typeface="仿宋" panose="02010609060101010101" pitchFamily="49" charset="-122"/>
              </a:rPr>
              <a:t>三、伽利略变换</a:t>
            </a:r>
            <a:endParaRPr lang="en-US" altLang="zh-CN" sz="2800" dirty="0" smtClean="0">
              <a:solidFill>
                <a:srgbClr val="003A93"/>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smtClean="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smtClean="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r>
              <a:rPr lang="zh-CN" altLang="en-US" sz="2600" dirty="0" smtClean="0">
                <a:latin typeface="仿宋" panose="02010609060101010101" pitchFamily="49" charset="-122"/>
                <a:ea typeface="仿宋" panose="02010609060101010101" pitchFamily="49" charset="-122"/>
              </a:rPr>
              <a:t>设</a:t>
            </a:r>
            <a:r>
              <a:rPr lang="en-US" altLang="zh-CN" sz="2600" i="1" dirty="0" smtClean="0">
                <a:latin typeface="仿宋" panose="02010609060101010101" pitchFamily="49" charset="-122"/>
                <a:ea typeface="仿宋" panose="02010609060101010101" pitchFamily="49" charset="-122"/>
              </a:rPr>
              <a:t>t</a:t>
            </a:r>
            <a:r>
              <a:rPr lang="en-US" altLang="zh-CN" sz="2600" baseline="-25000" dirty="0" smtClean="0">
                <a:latin typeface="仿宋" panose="02010609060101010101" pitchFamily="49" charset="-122"/>
                <a:ea typeface="仿宋" panose="02010609060101010101" pitchFamily="49" charset="-122"/>
              </a:rPr>
              <a:t>0</a:t>
            </a:r>
            <a:r>
              <a:rPr lang="en-US" altLang="zh-CN" sz="2600" dirty="0" smtClean="0">
                <a:latin typeface="仿宋" panose="02010609060101010101" pitchFamily="49" charset="-122"/>
                <a:ea typeface="仿宋" panose="02010609060101010101" pitchFamily="49" charset="-122"/>
              </a:rPr>
              <a:t>=0, </a:t>
            </a:r>
            <a:r>
              <a:rPr lang="zh-CN" altLang="en-US" sz="2600" dirty="0" smtClean="0">
                <a:latin typeface="仿宋" panose="02010609060101010101" pitchFamily="49" charset="-122"/>
                <a:ea typeface="仿宋" panose="02010609060101010101" pitchFamily="49" charset="-122"/>
              </a:rPr>
              <a:t>且当</a:t>
            </a:r>
            <a:r>
              <a:rPr lang="en-US" altLang="zh-CN" sz="2600" i="1" dirty="0">
                <a:latin typeface="仿宋" panose="02010609060101010101" pitchFamily="49" charset="-122"/>
                <a:ea typeface="仿宋" panose="02010609060101010101" pitchFamily="49" charset="-122"/>
              </a:rPr>
              <a:t>t</a:t>
            </a:r>
            <a:r>
              <a:rPr lang="en-US" altLang="zh-CN" sz="2600" baseline="-25000" dirty="0">
                <a:latin typeface="仿宋" panose="02010609060101010101" pitchFamily="49" charset="-122"/>
                <a:ea typeface="仿宋" panose="02010609060101010101" pitchFamily="49" charset="-122"/>
              </a:rPr>
              <a:t>0</a:t>
            </a:r>
            <a:r>
              <a:rPr lang="zh-CN" altLang="en-US" sz="2600" dirty="0" smtClean="0">
                <a:latin typeface="仿宋" panose="02010609060101010101" pitchFamily="49" charset="-122"/>
                <a:ea typeface="仿宋" panose="02010609060101010101" pitchFamily="49" charset="-122"/>
              </a:rPr>
              <a:t>时刻，两坐标系的原点重合，</a:t>
            </a:r>
            <a:r>
              <a:rPr lang="en-US" altLang="zh-CN" sz="2600" dirty="0" smtClean="0">
                <a:latin typeface="仿宋" panose="02010609060101010101" pitchFamily="49" charset="-122"/>
                <a:ea typeface="仿宋" panose="02010609060101010101" pitchFamily="49" charset="-122"/>
              </a:rPr>
              <a:t>K’</a:t>
            </a:r>
            <a:r>
              <a:rPr lang="zh-CN" altLang="en-US" sz="2600" dirty="0" smtClean="0">
                <a:latin typeface="仿宋" panose="02010609060101010101" pitchFamily="49" charset="-122"/>
                <a:ea typeface="仿宋" panose="02010609060101010101" pitchFamily="49" charset="-122"/>
              </a:rPr>
              <a:t>系相对于</a:t>
            </a:r>
            <a:r>
              <a:rPr lang="en-US" altLang="zh-CN" sz="2600" dirty="0" smtClean="0">
                <a:latin typeface="仿宋" panose="02010609060101010101" pitchFamily="49" charset="-122"/>
                <a:ea typeface="仿宋" panose="02010609060101010101" pitchFamily="49" charset="-122"/>
              </a:rPr>
              <a:t>K</a:t>
            </a:r>
            <a:r>
              <a:rPr lang="zh-CN" altLang="en-US" sz="2600" dirty="0" smtClean="0">
                <a:latin typeface="仿宋" panose="02010609060101010101" pitchFamily="49" charset="-122"/>
                <a:ea typeface="仿宋" panose="02010609060101010101" pitchFamily="49" charset="-122"/>
              </a:rPr>
              <a:t>系以速度</a:t>
            </a:r>
            <a:r>
              <a:rPr lang="en-US" altLang="zh-CN" sz="2600" dirty="0">
                <a:latin typeface="仿宋" panose="02010609060101010101" pitchFamily="49" charset="-122"/>
                <a:ea typeface="仿宋" panose="02010609060101010101" pitchFamily="49" charset="-122"/>
              </a:rPr>
              <a:t> </a:t>
            </a:r>
            <a:r>
              <a:rPr lang="en-US" altLang="zh-CN" sz="2600" dirty="0" smtClean="0">
                <a:latin typeface="仿宋" panose="02010609060101010101" pitchFamily="49" charset="-122"/>
                <a:ea typeface="仿宋" panose="02010609060101010101" pitchFamily="49" charset="-122"/>
              </a:rPr>
              <a:t>  </a:t>
            </a:r>
            <a:r>
              <a:rPr lang="zh-CN" altLang="en-US" sz="2600" dirty="0" smtClean="0">
                <a:latin typeface="仿宋" panose="02010609060101010101" pitchFamily="49" charset="-122"/>
                <a:ea typeface="仿宋" panose="02010609060101010101" pitchFamily="49" charset="-122"/>
              </a:rPr>
              <a:t>匀速运动</a:t>
            </a:r>
            <a:r>
              <a:rPr lang="en-US" altLang="zh-CN" sz="2600" dirty="0" smtClean="0">
                <a:latin typeface="仿宋" panose="02010609060101010101" pitchFamily="49" charset="-122"/>
                <a:ea typeface="仿宋" panose="02010609060101010101" pitchFamily="49" charset="-122"/>
              </a:rPr>
              <a:t>,</a:t>
            </a:r>
            <a:r>
              <a:rPr lang="zh-CN" altLang="en-US" sz="2600" dirty="0" smtClean="0">
                <a:latin typeface="仿宋" panose="02010609060101010101" pitchFamily="49" charset="-122"/>
                <a:ea typeface="仿宋" panose="02010609060101010101" pitchFamily="49" charset="-122"/>
              </a:rPr>
              <a:t>即</a:t>
            </a:r>
            <a:endParaRPr lang="en-US" altLang="zh-CN" sz="2600" dirty="0" smtClean="0">
              <a:latin typeface="仿宋" panose="02010609060101010101" pitchFamily="49" charset="-122"/>
              <a:ea typeface="仿宋" panose="02010609060101010101" pitchFamily="49" charset="-122"/>
            </a:endParaRPr>
          </a:p>
          <a:p>
            <a:pPr marL="0" indent="0">
              <a:lnSpc>
                <a:spcPct val="125000"/>
              </a:lnSpc>
              <a:buNone/>
            </a:pPr>
            <a:r>
              <a:rPr lang="en-US" altLang="zh-CN" sz="2600" dirty="0" smtClean="0">
                <a:latin typeface="仿宋" panose="02010609060101010101" pitchFamily="49" charset="-122"/>
                <a:ea typeface="仿宋" panose="02010609060101010101" pitchFamily="49" charset="-122"/>
              </a:rPr>
              <a:t>  </a:t>
            </a:r>
          </a:p>
          <a:p>
            <a:pPr marL="0" indent="0">
              <a:lnSpc>
                <a:spcPct val="125000"/>
              </a:lnSpc>
              <a:buNone/>
            </a:pPr>
            <a:endParaRPr lang="en-US" altLang="zh-CN" sz="2600" dirty="0">
              <a:latin typeface="仿宋" panose="02010609060101010101" pitchFamily="49" charset="-122"/>
              <a:ea typeface="仿宋" panose="02010609060101010101" pitchFamily="49" charset="-122"/>
            </a:endParaRPr>
          </a:p>
          <a:p>
            <a:pPr marL="0" indent="0">
              <a:lnSpc>
                <a:spcPct val="125000"/>
              </a:lnSpc>
              <a:buNone/>
            </a:pPr>
            <a:r>
              <a:rPr lang="en-US" altLang="zh-CN" sz="2600" dirty="0" smtClean="0">
                <a:latin typeface="仿宋" panose="02010609060101010101" pitchFamily="49" charset="-122"/>
                <a:ea typeface="仿宋" panose="02010609060101010101" pitchFamily="49" charset="-122"/>
              </a:rPr>
              <a:t> </a:t>
            </a:r>
            <a:r>
              <a:rPr lang="zh-CN" altLang="en-US" sz="2600" dirty="0" smtClean="0">
                <a:latin typeface="仿宋" panose="02010609060101010101" pitchFamily="49" charset="-122"/>
                <a:ea typeface="仿宋" panose="02010609060101010101" pitchFamily="49" charset="-122"/>
              </a:rPr>
              <a:t>于是：</a:t>
            </a:r>
            <a:endParaRPr lang="en-US" altLang="zh-CN" sz="2600" dirty="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smtClean="0">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455680207"/>
              </p:ext>
            </p:extLst>
          </p:nvPr>
        </p:nvGraphicFramePr>
        <p:xfrm>
          <a:off x="1115616" y="1412776"/>
          <a:ext cx="1860922" cy="1285728"/>
        </p:xfrm>
        <a:graphic>
          <a:graphicData uri="http://schemas.openxmlformats.org/presentationml/2006/ole">
            <mc:AlternateContent xmlns:mc="http://schemas.openxmlformats.org/markup-compatibility/2006">
              <mc:Choice xmlns:v="urn:schemas-microsoft-com:vml" Requires="v">
                <p:oleObj spid="_x0000_s184497" name="Equation" r:id="rId3" imgW="698400" imgH="482400" progId="Equation.DSMT4">
                  <p:embed/>
                </p:oleObj>
              </mc:Choice>
              <mc:Fallback>
                <p:oleObj name="Equation" r:id="rId3" imgW="698400" imgH="482400" progId="Equation.DSMT4">
                  <p:embed/>
                  <p:pic>
                    <p:nvPicPr>
                      <p:cNvPr id="0" name=""/>
                      <p:cNvPicPr/>
                      <p:nvPr/>
                    </p:nvPicPr>
                    <p:blipFill>
                      <a:blip r:embed="rId4"/>
                      <a:stretch>
                        <a:fillRect/>
                      </a:stretch>
                    </p:blipFill>
                    <p:spPr>
                      <a:xfrm>
                        <a:off x="1115616" y="1412776"/>
                        <a:ext cx="1860922" cy="1285728"/>
                      </a:xfrm>
                      <a:prstGeom prst="rect">
                        <a:avLst/>
                      </a:prstGeom>
                    </p:spPr>
                  </p:pic>
                </p:oleObj>
              </mc:Fallback>
            </mc:AlternateContent>
          </a:graphicData>
        </a:graphic>
      </p:graphicFrame>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7316" y="246570"/>
            <a:ext cx="3431767" cy="2742997"/>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2705854253"/>
              </p:ext>
            </p:extLst>
          </p:nvPr>
        </p:nvGraphicFramePr>
        <p:xfrm>
          <a:off x="3251200" y="1663700"/>
          <a:ext cx="914400" cy="198438"/>
        </p:xfrm>
        <a:graphic>
          <a:graphicData uri="http://schemas.openxmlformats.org/presentationml/2006/ole">
            <mc:AlternateContent xmlns:mc="http://schemas.openxmlformats.org/markup-compatibility/2006">
              <mc:Choice xmlns:v="urn:schemas-microsoft-com:vml" Requires="v">
                <p:oleObj spid="_x0000_s184498"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3251200" y="1663700"/>
                        <a:ext cx="914400" cy="19843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436311394"/>
              </p:ext>
            </p:extLst>
          </p:nvPr>
        </p:nvGraphicFramePr>
        <p:xfrm>
          <a:off x="3075681" y="3583617"/>
          <a:ext cx="351036" cy="456347"/>
        </p:xfrm>
        <a:graphic>
          <a:graphicData uri="http://schemas.openxmlformats.org/presentationml/2006/ole">
            <mc:AlternateContent xmlns:mc="http://schemas.openxmlformats.org/markup-compatibility/2006">
              <mc:Choice xmlns:v="urn:schemas-microsoft-com:vml" Requires="v">
                <p:oleObj spid="_x0000_s184499" name="Equation" r:id="rId8" imgW="126720" imgH="164880" progId="Equation.DSMT4">
                  <p:embed/>
                </p:oleObj>
              </mc:Choice>
              <mc:Fallback>
                <p:oleObj name="Equation" r:id="rId8" imgW="126720" imgH="164880" progId="Equation.DSMT4">
                  <p:embed/>
                  <p:pic>
                    <p:nvPicPr>
                      <p:cNvPr id="0" name=""/>
                      <p:cNvPicPr/>
                      <p:nvPr/>
                    </p:nvPicPr>
                    <p:blipFill>
                      <a:blip r:embed="rId9"/>
                      <a:stretch>
                        <a:fillRect/>
                      </a:stretch>
                    </p:blipFill>
                    <p:spPr>
                      <a:xfrm>
                        <a:off x="3075681" y="3583617"/>
                        <a:ext cx="351036" cy="456347"/>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606075374"/>
              </p:ext>
            </p:extLst>
          </p:nvPr>
        </p:nvGraphicFramePr>
        <p:xfrm>
          <a:off x="2552527" y="4039964"/>
          <a:ext cx="1397343" cy="739770"/>
        </p:xfrm>
        <a:graphic>
          <a:graphicData uri="http://schemas.openxmlformats.org/presentationml/2006/ole">
            <mc:AlternateContent xmlns:mc="http://schemas.openxmlformats.org/markup-compatibility/2006">
              <mc:Choice xmlns:v="urn:schemas-microsoft-com:vml" Requires="v">
                <p:oleObj spid="_x0000_s184500" name="Equation" r:id="rId10" imgW="431640" imgH="228600" progId="Equation.DSMT4">
                  <p:embed/>
                </p:oleObj>
              </mc:Choice>
              <mc:Fallback>
                <p:oleObj name="Equation" r:id="rId10" imgW="431640" imgH="228600" progId="Equation.DSMT4">
                  <p:embed/>
                  <p:pic>
                    <p:nvPicPr>
                      <p:cNvPr id="0" name=""/>
                      <p:cNvPicPr/>
                      <p:nvPr/>
                    </p:nvPicPr>
                    <p:blipFill>
                      <a:blip r:embed="rId11"/>
                      <a:stretch>
                        <a:fillRect/>
                      </a:stretch>
                    </p:blipFill>
                    <p:spPr>
                      <a:xfrm>
                        <a:off x="2552527" y="4039964"/>
                        <a:ext cx="1397343" cy="73977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847047735"/>
              </p:ext>
            </p:extLst>
          </p:nvPr>
        </p:nvGraphicFramePr>
        <p:xfrm>
          <a:off x="2450568" y="5049414"/>
          <a:ext cx="2193440" cy="1361445"/>
        </p:xfrm>
        <a:graphic>
          <a:graphicData uri="http://schemas.openxmlformats.org/presentationml/2006/ole">
            <mc:AlternateContent xmlns:mc="http://schemas.openxmlformats.org/markup-compatibility/2006">
              <mc:Choice xmlns:v="urn:schemas-microsoft-com:vml" Requires="v">
                <p:oleObj spid="_x0000_s184501" name="Equation" r:id="rId12" imgW="736560" imgH="457200" progId="Equation.DSMT4">
                  <p:embed/>
                </p:oleObj>
              </mc:Choice>
              <mc:Fallback>
                <p:oleObj name="Equation" r:id="rId12" imgW="736560" imgH="457200" progId="Equation.DSMT4">
                  <p:embed/>
                  <p:pic>
                    <p:nvPicPr>
                      <p:cNvPr id="0" name=""/>
                      <p:cNvPicPr/>
                      <p:nvPr/>
                    </p:nvPicPr>
                    <p:blipFill>
                      <a:blip r:embed="rId13"/>
                      <a:stretch>
                        <a:fillRect/>
                      </a:stretch>
                    </p:blipFill>
                    <p:spPr>
                      <a:xfrm>
                        <a:off x="2450568" y="5049414"/>
                        <a:ext cx="2193440" cy="1361445"/>
                      </a:xfrm>
                      <a:prstGeom prst="rect">
                        <a:avLst/>
                      </a:prstGeom>
                    </p:spPr>
                  </p:pic>
                </p:oleObj>
              </mc:Fallback>
            </mc:AlternateContent>
          </a:graphicData>
        </a:graphic>
      </p:graphicFrame>
    </p:spTree>
    <p:extLst>
      <p:ext uri="{BB962C8B-B14F-4D97-AF65-F5344CB8AC3E}">
        <p14:creationId xmlns:p14="http://schemas.microsoft.com/office/powerpoint/2010/main" val="2496020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41</a:t>
            </a:fld>
            <a:endParaRPr lang="en-US" altLang="zh-CN"/>
          </a:p>
        </p:txBody>
      </p:sp>
      <p:sp>
        <p:nvSpPr>
          <p:cNvPr id="5" name="内容占位符 4"/>
          <p:cNvSpPr>
            <a:spLocks noGrp="1"/>
          </p:cNvSpPr>
          <p:nvPr>
            <p:ph idx="1"/>
          </p:nvPr>
        </p:nvSpPr>
        <p:spPr>
          <a:xfrm>
            <a:off x="395536" y="620688"/>
            <a:ext cx="8496944" cy="2376264"/>
          </a:xfrm>
        </p:spPr>
        <p:txBody>
          <a:bodyPr/>
          <a:lstStyle/>
          <a:p>
            <a:pPr>
              <a:lnSpc>
                <a:spcPct val="125000"/>
              </a:lnSpc>
              <a:buClr>
                <a:srgbClr val="003A93"/>
              </a:buClr>
              <a:buFont typeface="Wingdings" panose="05000000000000000000" pitchFamily="2" charset="2"/>
              <a:buChar char="Ø"/>
            </a:pPr>
            <a:r>
              <a:rPr lang="zh-CN" altLang="en-US" sz="2800" dirty="0" smtClean="0">
                <a:solidFill>
                  <a:srgbClr val="003A93"/>
                </a:solidFill>
                <a:latin typeface="仿宋" panose="02010609060101010101" pitchFamily="49" charset="-122"/>
                <a:ea typeface="仿宋" panose="02010609060101010101" pitchFamily="49" charset="-122"/>
              </a:rPr>
              <a:t>伽利略变换：</a:t>
            </a:r>
            <a:endParaRPr lang="en-US" altLang="zh-CN" sz="2800" dirty="0" smtClean="0">
              <a:solidFill>
                <a:srgbClr val="003A93"/>
              </a:solidFill>
              <a:latin typeface="仿宋" panose="02010609060101010101" pitchFamily="49" charset="-122"/>
              <a:ea typeface="仿宋" panose="02010609060101010101" pitchFamily="49" charset="-122"/>
            </a:endParaRPr>
          </a:p>
          <a:p>
            <a:pPr marL="0" indent="0">
              <a:lnSpc>
                <a:spcPct val="125000"/>
              </a:lnSpc>
              <a:buNone/>
            </a:pPr>
            <a:endParaRPr lang="en-US" altLang="zh-CN" sz="2600" dirty="0">
              <a:latin typeface="仿宋" panose="02010609060101010101" pitchFamily="49" charset="-122"/>
              <a:ea typeface="仿宋" panose="02010609060101010101" pitchFamily="49" charset="-122"/>
            </a:endParaRPr>
          </a:p>
          <a:p>
            <a:pPr marL="0" indent="0">
              <a:lnSpc>
                <a:spcPct val="125000"/>
              </a:lnSpc>
              <a:buNone/>
            </a:pPr>
            <a:r>
              <a:rPr lang="en-US" altLang="zh-CN" sz="2600" dirty="0" smtClean="0">
                <a:latin typeface="仿宋" panose="02010609060101010101" pitchFamily="49" charset="-122"/>
                <a:ea typeface="仿宋" panose="02010609060101010101" pitchFamily="49" charset="-122"/>
              </a:rPr>
              <a:t>   </a:t>
            </a:r>
            <a:r>
              <a:rPr lang="zh-CN" altLang="en-US" sz="2600" dirty="0" smtClean="0">
                <a:latin typeface="仿宋" panose="02010609060101010101" pitchFamily="49" charset="-122"/>
                <a:ea typeface="仿宋" panose="02010609060101010101" pitchFamily="49" charset="-122"/>
              </a:rPr>
              <a:t>分量形式：   </a:t>
            </a:r>
            <a:endParaRPr lang="en-US" altLang="zh-CN" sz="2600" dirty="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smtClean="0">
              <a:latin typeface="仿宋" panose="02010609060101010101" pitchFamily="49" charset="-122"/>
              <a:ea typeface="仿宋" panose="02010609060101010101" pitchFamily="49" charset="-122"/>
            </a:endParaRPr>
          </a:p>
          <a:p>
            <a:pPr marL="0" indent="0">
              <a:lnSpc>
                <a:spcPct val="125000"/>
              </a:lnSpc>
              <a:buNone/>
            </a:pPr>
            <a:r>
              <a:rPr lang="zh-CN" altLang="en-US" sz="2600" dirty="0" smtClean="0">
                <a:latin typeface="仿宋" panose="02010609060101010101" pitchFamily="49" charset="-122"/>
                <a:ea typeface="仿宋" panose="02010609060101010101" pitchFamily="49" charset="-122"/>
              </a:rPr>
              <a:t>    </a:t>
            </a:r>
            <a:endParaRPr lang="en-US" altLang="zh-CN" sz="2600" dirty="0" smtClean="0">
              <a:latin typeface="仿宋" panose="02010609060101010101" pitchFamily="49" charset="-122"/>
              <a:ea typeface="仿宋" panose="02010609060101010101" pitchFamily="49" charset="-122"/>
            </a:endParaRPr>
          </a:p>
          <a:p>
            <a:pPr marL="0" indent="0">
              <a:lnSpc>
                <a:spcPct val="125000"/>
              </a:lnSpc>
              <a:buNone/>
            </a:pPr>
            <a:endParaRPr lang="en-US" altLang="zh-CN" sz="2600" dirty="0">
              <a:latin typeface="仿宋" panose="02010609060101010101" pitchFamily="49" charset="-122"/>
              <a:ea typeface="仿宋" panose="02010609060101010101" pitchFamily="49" charset="-122"/>
            </a:endParaRPr>
          </a:p>
          <a:p>
            <a:pPr marL="0" indent="0">
              <a:lnSpc>
                <a:spcPct val="125000"/>
              </a:lnSpc>
              <a:buNone/>
            </a:pPr>
            <a:r>
              <a:rPr lang="en-US" altLang="zh-CN" sz="2600" dirty="0" smtClean="0">
                <a:latin typeface="仿宋" panose="02010609060101010101" pitchFamily="49" charset="-122"/>
                <a:ea typeface="仿宋" panose="02010609060101010101" pitchFamily="49" charset="-122"/>
              </a:rPr>
              <a:t>   </a:t>
            </a:r>
            <a:r>
              <a:rPr lang="zh-CN" altLang="en-US" sz="2600" dirty="0" smtClean="0">
                <a:latin typeface="仿宋" panose="02010609060101010101" pitchFamily="49" charset="-122"/>
                <a:ea typeface="仿宋" panose="02010609060101010101" pitchFamily="49" charset="-122"/>
              </a:rPr>
              <a:t>由于：</a:t>
            </a:r>
            <a:r>
              <a:rPr lang="en-US" altLang="zh-CN" sz="2600" dirty="0" smtClean="0">
                <a:latin typeface="仿宋" panose="02010609060101010101" pitchFamily="49" charset="-122"/>
                <a:ea typeface="仿宋" panose="02010609060101010101" pitchFamily="49" charset="-122"/>
              </a:rPr>
              <a:t>  </a:t>
            </a:r>
          </a:p>
          <a:p>
            <a:pPr marL="0" indent="0">
              <a:lnSpc>
                <a:spcPct val="125000"/>
              </a:lnSpc>
              <a:buNone/>
            </a:pPr>
            <a:endParaRPr lang="en-US" altLang="zh-CN" sz="2600" dirty="0">
              <a:latin typeface="仿宋" panose="02010609060101010101" pitchFamily="49" charset="-122"/>
              <a:ea typeface="仿宋" panose="02010609060101010101" pitchFamily="49" charset="-122"/>
            </a:endParaRPr>
          </a:p>
          <a:p>
            <a:pPr marL="0" indent="0">
              <a:lnSpc>
                <a:spcPct val="125000"/>
              </a:lnSpc>
              <a:buNone/>
            </a:pPr>
            <a:r>
              <a:rPr lang="en-US" altLang="zh-CN" sz="2600" dirty="0" smtClean="0">
                <a:latin typeface="仿宋" panose="02010609060101010101" pitchFamily="49" charset="-122"/>
                <a:ea typeface="仿宋" panose="02010609060101010101" pitchFamily="49" charset="-122"/>
              </a:rPr>
              <a:t>   </a:t>
            </a:r>
          </a:p>
          <a:p>
            <a:pPr marL="0" indent="0">
              <a:lnSpc>
                <a:spcPct val="125000"/>
              </a:lnSpc>
              <a:buNone/>
            </a:pPr>
            <a:r>
              <a:rPr lang="en-US" altLang="zh-CN" sz="2600" dirty="0">
                <a:latin typeface="仿宋" panose="02010609060101010101" pitchFamily="49" charset="-122"/>
                <a:ea typeface="仿宋" panose="02010609060101010101" pitchFamily="49" charset="-122"/>
              </a:rPr>
              <a:t> </a:t>
            </a:r>
            <a:r>
              <a:rPr lang="en-US" altLang="zh-CN" sz="2600" dirty="0" smtClean="0">
                <a:latin typeface="仿宋" panose="02010609060101010101" pitchFamily="49" charset="-122"/>
                <a:ea typeface="仿宋" panose="02010609060101010101" pitchFamily="49" charset="-122"/>
              </a:rPr>
              <a:t>  </a:t>
            </a:r>
            <a:r>
              <a:rPr lang="zh-CN" altLang="en-US" sz="2600" dirty="0" smtClean="0">
                <a:latin typeface="仿宋" panose="02010609060101010101" pitchFamily="49" charset="-122"/>
                <a:ea typeface="仿宋" panose="02010609060101010101" pitchFamily="49" charset="-122"/>
              </a:rPr>
              <a:t>可</a:t>
            </a:r>
            <a:r>
              <a:rPr lang="zh-CN" altLang="en-US" sz="2600" dirty="0">
                <a:latin typeface="仿宋" panose="02010609060101010101" pitchFamily="49" charset="-122"/>
                <a:ea typeface="仿宋" panose="02010609060101010101" pitchFamily="49" charset="-122"/>
              </a:rPr>
              <a:t>得</a:t>
            </a:r>
            <a:r>
              <a:rPr lang="zh-CN" altLang="en-US" sz="2600" dirty="0" smtClean="0">
                <a:latin typeface="仿宋" panose="02010609060101010101" pitchFamily="49" charset="-122"/>
                <a:ea typeface="仿宋" panose="02010609060101010101" pitchFamily="49" charset="-122"/>
              </a:rPr>
              <a:t>：</a:t>
            </a:r>
            <a:endParaRPr lang="en-US" altLang="zh-CN" sz="2600" dirty="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smtClean="0">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075510251"/>
              </p:ext>
            </p:extLst>
          </p:nvPr>
        </p:nvGraphicFramePr>
        <p:xfrm>
          <a:off x="3054519" y="665451"/>
          <a:ext cx="1576426" cy="978471"/>
        </p:xfrm>
        <a:graphic>
          <a:graphicData uri="http://schemas.openxmlformats.org/presentationml/2006/ole">
            <mc:AlternateContent xmlns:mc="http://schemas.openxmlformats.org/markup-compatibility/2006">
              <mc:Choice xmlns:v="urn:schemas-microsoft-com:vml" Requires="v">
                <p:oleObj spid="_x0000_s141245" name="Equation" r:id="rId3" imgW="736560" imgH="457200" progId="Equation.DSMT4">
                  <p:embed/>
                </p:oleObj>
              </mc:Choice>
              <mc:Fallback>
                <p:oleObj name="Equation" r:id="rId3" imgW="736560" imgH="457200" progId="Equation.DSMT4">
                  <p:embed/>
                  <p:pic>
                    <p:nvPicPr>
                      <p:cNvPr id="0" name=""/>
                      <p:cNvPicPr/>
                      <p:nvPr/>
                    </p:nvPicPr>
                    <p:blipFill>
                      <a:blip r:embed="rId4"/>
                      <a:stretch>
                        <a:fillRect/>
                      </a:stretch>
                    </p:blipFill>
                    <p:spPr>
                      <a:xfrm>
                        <a:off x="3054519" y="665451"/>
                        <a:ext cx="1576426" cy="978471"/>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782092534"/>
              </p:ext>
            </p:extLst>
          </p:nvPr>
        </p:nvGraphicFramePr>
        <p:xfrm>
          <a:off x="3043420" y="1874767"/>
          <a:ext cx="1484047" cy="1842265"/>
        </p:xfrm>
        <a:graphic>
          <a:graphicData uri="http://schemas.openxmlformats.org/presentationml/2006/ole">
            <mc:AlternateContent xmlns:mc="http://schemas.openxmlformats.org/markup-compatibility/2006">
              <mc:Choice xmlns:v="urn:schemas-microsoft-com:vml" Requires="v">
                <p:oleObj spid="_x0000_s141246" name="Equation" r:id="rId5" imgW="736560" imgH="914400" progId="Equation.DSMT4">
                  <p:embed/>
                </p:oleObj>
              </mc:Choice>
              <mc:Fallback>
                <p:oleObj name="Equation" r:id="rId5" imgW="736560" imgH="914400" progId="Equation.DSMT4">
                  <p:embed/>
                  <p:pic>
                    <p:nvPicPr>
                      <p:cNvPr id="0" name=""/>
                      <p:cNvPicPr/>
                      <p:nvPr/>
                    </p:nvPicPr>
                    <p:blipFill>
                      <a:blip r:embed="rId6"/>
                      <a:stretch>
                        <a:fillRect/>
                      </a:stretch>
                    </p:blipFill>
                    <p:spPr>
                      <a:xfrm>
                        <a:off x="3043420" y="1874767"/>
                        <a:ext cx="1484047" cy="184226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92293638"/>
              </p:ext>
            </p:extLst>
          </p:nvPr>
        </p:nvGraphicFramePr>
        <p:xfrm>
          <a:off x="3023496" y="3861048"/>
          <a:ext cx="2854846" cy="1461681"/>
        </p:xfrm>
        <a:graphic>
          <a:graphicData uri="http://schemas.openxmlformats.org/presentationml/2006/ole">
            <mc:AlternateContent xmlns:mc="http://schemas.openxmlformats.org/markup-compatibility/2006">
              <mc:Choice xmlns:v="urn:schemas-microsoft-com:vml" Requires="v">
                <p:oleObj spid="_x0000_s141247" name="Equation" r:id="rId7" imgW="1587240" imgH="812520" progId="Equation.DSMT4">
                  <p:embed/>
                </p:oleObj>
              </mc:Choice>
              <mc:Fallback>
                <p:oleObj name="Equation" r:id="rId7" imgW="1587240" imgH="812520" progId="Equation.DSMT4">
                  <p:embed/>
                  <p:pic>
                    <p:nvPicPr>
                      <p:cNvPr id="0" name=""/>
                      <p:cNvPicPr/>
                      <p:nvPr/>
                    </p:nvPicPr>
                    <p:blipFill>
                      <a:blip r:embed="rId8"/>
                      <a:stretch>
                        <a:fillRect/>
                      </a:stretch>
                    </p:blipFill>
                    <p:spPr>
                      <a:xfrm>
                        <a:off x="3023496" y="3861048"/>
                        <a:ext cx="2854846" cy="1461681"/>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578105227"/>
              </p:ext>
            </p:extLst>
          </p:nvPr>
        </p:nvGraphicFramePr>
        <p:xfrm>
          <a:off x="3001298" y="5569645"/>
          <a:ext cx="1526169" cy="998947"/>
        </p:xfrm>
        <a:graphic>
          <a:graphicData uri="http://schemas.openxmlformats.org/presentationml/2006/ole">
            <mc:AlternateContent xmlns:mc="http://schemas.openxmlformats.org/markup-compatibility/2006">
              <mc:Choice xmlns:v="urn:schemas-microsoft-com:vml" Requires="v">
                <p:oleObj spid="_x0000_s141248" name="Equation" r:id="rId9" imgW="698400" imgH="457200" progId="Equation.DSMT4">
                  <p:embed/>
                </p:oleObj>
              </mc:Choice>
              <mc:Fallback>
                <p:oleObj name="Equation" r:id="rId9" imgW="698400" imgH="457200" progId="Equation.DSMT4">
                  <p:embed/>
                  <p:pic>
                    <p:nvPicPr>
                      <p:cNvPr id="0" name=""/>
                      <p:cNvPicPr/>
                      <p:nvPr/>
                    </p:nvPicPr>
                    <p:blipFill>
                      <a:blip r:embed="rId10"/>
                      <a:stretch>
                        <a:fillRect/>
                      </a:stretch>
                    </p:blipFill>
                    <p:spPr>
                      <a:xfrm>
                        <a:off x="3001298" y="5569645"/>
                        <a:ext cx="1526169" cy="998947"/>
                      </a:xfrm>
                      <a:prstGeom prst="rect">
                        <a:avLst/>
                      </a:prstGeom>
                    </p:spPr>
                  </p:pic>
                </p:oleObj>
              </mc:Fallback>
            </mc:AlternateContent>
          </a:graphicData>
        </a:graphic>
      </p:graphicFrame>
    </p:spTree>
    <p:extLst>
      <p:ext uri="{BB962C8B-B14F-4D97-AF65-F5344CB8AC3E}">
        <p14:creationId xmlns:p14="http://schemas.microsoft.com/office/powerpoint/2010/main" val="238789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42</a:t>
            </a:fld>
            <a:endParaRPr lang="en-US" altLang="zh-CN"/>
          </a:p>
        </p:txBody>
      </p:sp>
      <p:sp>
        <p:nvSpPr>
          <p:cNvPr id="5" name="内容占位符 4"/>
          <p:cNvSpPr>
            <a:spLocks noGrp="1"/>
          </p:cNvSpPr>
          <p:nvPr>
            <p:ph idx="1"/>
          </p:nvPr>
        </p:nvSpPr>
        <p:spPr>
          <a:xfrm>
            <a:off x="395536" y="620688"/>
            <a:ext cx="8496944" cy="2376264"/>
          </a:xfrm>
        </p:spPr>
        <p:txBody>
          <a:bodyPr/>
          <a:lstStyle/>
          <a:p>
            <a:pPr>
              <a:lnSpc>
                <a:spcPct val="125000"/>
              </a:lnSpc>
              <a:buClr>
                <a:srgbClr val="003A93"/>
              </a:buClr>
              <a:buFont typeface="Wingdings" panose="05000000000000000000" pitchFamily="2" charset="2"/>
              <a:buChar char="Ø"/>
            </a:pPr>
            <a:r>
              <a:rPr lang="zh-CN" altLang="en-US" sz="2800" dirty="0" smtClean="0">
                <a:solidFill>
                  <a:srgbClr val="003A93"/>
                </a:solidFill>
                <a:latin typeface="仿宋" panose="02010609060101010101" pitchFamily="49" charset="-122"/>
                <a:ea typeface="仿宋" panose="02010609060101010101" pitchFamily="49" charset="-122"/>
              </a:rPr>
              <a:t>伽利略变换：</a:t>
            </a:r>
            <a:endParaRPr lang="en-US" altLang="zh-CN" sz="2800" dirty="0" smtClean="0">
              <a:solidFill>
                <a:srgbClr val="003A93"/>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r>
              <a:rPr lang="zh-CN" altLang="en-US" sz="2600" dirty="0" smtClean="0">
                <a:latin typeface="仿宋" panose="02010609060101010101" pitchFamily="49" charset="-122"/>
                <a:ea typeface="仿宋" panose="02010609060101010101" pitchFamily="49" charset="-122"/>
              </a:rPr>
              <a:t>结论：两个相互作匀速直线运动的参考系具有相同的加速度。这就导致如果牛顿第二定律在</a:t>
            </a:r>
            <a:r>
              <a:rPr lang="en-US" altLang="zh-CN" sz="2600" dirty="0" smtClean="0">
                <a:latin typeface="仿宋" panose="02010609060101010101" pitchFamily="49" charset="-122"/>
                <a:ea typeface="仿宋" panose="02010609060101010101" pitchFamily="49" charset="-122"/>
              </a:rPr>
              <a:t>K</a:t>
            </a:r>
            <a:r>
              <a:rPr lang="zh-CN" altLang="en-US" sz="2600" dirty="0" smtClean="0">
                <a:latin typeface="仿宋" panose="02010609060101010101" pitchFamily="49" charset="-122"/>
                <a:ea typeface="仿宋" panose="02010609060101010101" pitchFamily="49" charset="-122"/>
              </a:rPr>
              <a:t>系中成立，则在</a:t>
            </a:r>
            <a:r>
              <a:rPr lang="en-US" altLang="zh-CN" sz="2600" dirty="0" smtClean="0">
                <a:latin typeface="仿宋" panose="02010609060101010101" pitchFamily="49" charset="-122"/>
                <a:ea typeface="仿宋" panose="02010609060101010101" pitchFamily="49" charset="-122"/>
              </a:rPr>
              <a:t>K’</a:t>
            </a:r>
            <a:r>
              <a:rPr lang="zh-CN" altLang="en-US" sz="2600" dirty="0" smtClean="0">
                <a:latin typeface="仿宋" panose="02010609060101010101" pitchFamily="49" charset="-122"/>
                <a:ea typeface="仿宋" panose="02010609060101010101" pitchFamily="49" charset="-122"/>
              </a:rPr>
              <a:t>系中也成立的结论。</a:t>
            </a:r>
            <a:endParaRPr lang="en-US" altLang="zh-CN" sz="2600" dirty="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smtClean="0">
              <a:latin typeface="仿宋" panose="02010609060101010101" pitchFamily="49" charset="-122"/>
              <a:ea typeface="仿宋" panose="02010609060101010101" pitchFamily="49" charset="-122"/>
            </a:endParaRPr>
          </a:p>
        </p:txBody>
      </p:sp>
      <p:sp>
        <p:nvSpPr>
          <p:cNvPr id="6" name="内容占位符 4"/>
          <p:cNvSpPr txBox="1">
            <a:spLocks/>
          </p:cNvSpPr>
          <p:nvPr/>
        </p:nvSpPr>
        <p:spPr bwMode="auto">
          <a:xfrm>
            <a:off x="395536" y="2996952"/>
            <a:ext cx="8496944"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125000"/>
              </a:lnSpc>
              <a:buClr>
                <a:srgbClr val="003A93"/>
              </a:buClr>
              <a:buFont typeface="Wingdings" panose="05000000000000000000" pitchFamily="2" charset="2"/>
              <a:buChar char="Ø"/>
            </a:pPr>
            <a:r>
              <a:rPr lang="zh-CN" altLang="en-US" sz="2800" kern="0" dirty="0" smtClean="0">
                <a:solidFill>
                  <a:srgbClr val="003A93"/>
                </a:solidFill>
                <a:latin typeface="仿宋" panose="02010609060101010101" pitchFamily="49" charset="-122"/>
                <a:ea typeface="仿宋" panose="02010609060101010101" pitchFamily="49" charset="-122"/>
              </a:rPr>
              <a:t>伽利略</a:t>
            </a:r>
            <a:r>
              <a:rPr lang="en-US" altLang="zh-CN" sz="2800" kern="0" dirty="0" smtClean="0">
                <a:solidFill>
                  <a:srgbClr val="003A93"/>
                </a:solidFill>
                <a:latin typeface="仿宋" panose="02010609060101010101" pitchFamily="49" charset="-122"/>
                <a:ea typeface="仿宋" panose="02010609060101010101" pitchFamily="49" charset="-122"/>
              </a:rPr>
              <a:t>1632</a:t>
            </a:r>
            <a:r>
              <a:rPr lang="zh-CN" altLang="en-US" sz="2800" kern="0" dirty="0" smtClean="0">
                <a:solidFill>
                  <a:srgbClr val="003A93"/>
                </a:solidFill>
                <a:latin typeface="仿宋" panose="02010609060101010101" pitchFamily="49" charset="-122"/>
                <a:ea typeface="仿宋" panose="02010609060101010101" pitchFamily="49" charset="-122"/>
              </a:rPr>
              <a:t>年的著作</a:t>
            </a:r>
            <a:r>
              <a:rPr lang="en-US" altLang="zh-CN" sz="2800" kern="0" dirty="0" smtClean="0">
                <a:solidFill>
                  <a:srgbClr val="003A93"/>
                </a:solidFill>
                <a:latin typeface="仿宋" panose="02010609060101010101" pitchFamily="49" charset="-122"/>
                <a:ea typeface="仿宋" panose="02010609060101010101" pitchFamily="49" charset="-122"/>
              </a:rPr>
              <a:t>《</a:t>
            </a:r>
            <a:r>
              <a:rPr lang="zh-CN" altLang="en-US" sz="2800" kern="0" dirty="0" smtClean="0">
                <a:solidFill>
                  <a:srgbClr val="003A93"/>
                </a:solidFill>
                <a:latin typeface="仿宋" panose="02010609060101010101" pitchFamily="49" charset="-122"/>
                <a:ea typeface="仿宋" panose="02010609060101010101" pitchFamily="49" charset="-122"/>
              </a:rPr>
              <a:t>关于托勒密和哥白尼两大世界体系的对话</a:t>
            </a:r>
            <a:r>
              <a:rPr lang="en-US" altLang="zh-CN" sz="2800" kern="0" dirty="0" smtClean="0">
                <a:solidFill>
                  <a:srgbClr val="003A93"/>
                </a:solidFill>
                <a:latin typeface="仿宋" panose="02010609060101010101" pitchFamily="49" charset="-122"/>
                <a:ea typeface="仿宋" panose="02010609060101010101" pitchFamily="49" charset="-122"/>
              </a:rPr>
              <a:t>》</a:t>
            </a:r>
            <a:endParaRPr lang="en-US" altLang="zh-CN" sz="2600" kern="0" dirty="0" smtClean="0">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3812466"/>
            <a:ext cx="4216424" cy="2813145"/>
          </a:xfrm>
          <a:prstGeom prst="rect">
            <a:avLst/>
          </a:prstGeom>
        </p:spPr>
      </p:pic>
      <p:sp>
        <p:nvSpPr>
          <p:cNvPr id="7" name="矩形 6"/>
          <p:cNvSpPr/>
          <p:nvPr/>
        </p:nvSpPr>
        <p:spPr>
          <a:xfrm>
            <a:off x="5428781" y="5957897"/>
            <a:ext cx="2646879" cy="461665"/>
          </a:xfrm>
          <a:prstGeom prst="rect">
            <a:avLst/>
          </a:prstGeom>
        </p:spPr>
        <p:txBody>
          <a:bodyPr wrap="none">
            <a:spAutoFit/>
          </a:bodyPr>
          <a:lstStyle/>
          <a:p>
            <a:r>
              <a:rPr lang="zh-CN" altLang="en-US" b="1" dirty="0">
                <a:latin typeface="华文楷体" panose="02010600040101010101" pitchFamily="2" charset="-122"/>
                <a:ea typeface="华文楷体" panose="02010600040101010101" pitchFamily="2" charset="-122"/>
              </a:rPr>
              <a:t>萨尔维阿蒂的大船</a:t>
            </a:r>
          </a:p>
        </p:txBody>
      </p:sp>
    </p:spTree>
    <p:extLst>
      <p:ext uri="{BB962C8B-B14F-4D97-AF65-F5344CB8AC3E}">
        <p14:creationId xmlns:p14="http://schemas.microsoft.com/office/powerpoint/2010/main" val="180354985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solidFill>
                  <a:srgbClr val="000000"/>
                </a:solidFill>
              </a:rPr>
              <a:pPr>
                <a:defRPr/>
              </a:pPr>
              <a:t>43</a:t>
            </a:fld>
            <a:endParaRPr lang="en-US" altLang="zh-CN" dirty="0">
              <a:solidFill>
                <a:srgbClr val="000000"/>
              </a:solidFill>
            </a:endParaRPr>
          </a:p>
        </p:txBody>
      </p:sp>
      <p:sp>
        <p:nvSpPr>
          <p:cNvPr id="5" name="内容占位符 4"/>
          <p:cNvSpPr txBox="1">
            <a:spLocks/>
          </p:cNvSpPr>
          <p:nvPr/>
        </p:nvSpPr>
        <p:spPr bwMode="auto">
          <a:xfrm>
            <a:off x="395536" y="548680"/>
            <a:ext cx="4968552"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0000"/>
              </a:lnSpc>
              <a:buNone/>
            </a:pPr>
            <a:r>
              <a:rPr lang="zh-CN" altLang="en-US" sz="2400" kern="0" dirty="0">
                <a:solidFill>
                  <a:srgbClr val="003A93"/>
                </a:solidFill>
                <a:latin typeface="仿宋" panose="02010609060101010101" pitchFamily="49" charset="-122"/>
                <a:ea typeface="仿宋" panose="02010609060101010101" pitchFamily="49" charset="-122"/>
              </a:rPr>
              <a:t>四、</a:t>
            </a:r>
            <a:r>
              <a:rPr lang="zh-CN" altLang="en-US" sz="2400" kern="0" dirty="0" smtClean="0">
                <a:solidFill>
                  <a:srgbClr val="003A93"/>
                </a:solidFill>
                <a:latin typeface="仿宋" panose="02010609060101010101" pitchFamily="49" charset="-122"/>
                <a:ea typeface="仿宋" panose="02010609060101010101" pitchFamily="49" charset="-122"/>
              </a:rPr>
              <a:t>相对运动</a:t>
            </a:r>
            <a:endParaRPr lang="en-US" altLang="zh-CN" sz="2600" kern="0" dirty="0" smtClean="0">
              <a:solidFill>
                <a:srgbClr val="000000"/>
              </a:solidFill>
              <a:latin typeface="仿宋" panose="02010609060101010101" pitchFamily="49" charset="-122"/>
              <a:ea typeface="仿宋" panose="02010609060101010101" pitchFamily="49" charset="-122"/>
            </a:endParaRPr>
          </a:p>
          <a:p>
            <a:pPr>
              <a:lnSpc>
                <a:spcPct val="120000"/>
              </a:lnSpc>
              <a:buFont typeface="Arial" panose="020B0604020202020204" pitchFamily="34" charset="0"/>
              <a:buChar char="•"/>
            </a:pPr>
            <a:r>
              <a:rPr lang="zh-CN" altLang="en-US" sz="2600" kern="0" dirty="0" smtClean="0">
                <a:solidFill>
                  <a:srgbClr val="000000"/>
                </a:solidFill>
                <a:latin typeface="仿宋" panose="02010609060101010101" pitchFamily="49" charset="-122"/>
                <a:ea typeface="仿宋" panose="02010609060101010101" pitchFamily="49" charset="-122"/>
              </a:rPr>
              <a:t>通常，把相对观察者静止的参考系称为定参考系或</a:t>
            </a:r>
            <a:r>
              <a:rPr lang="zh-CN" altLang="en-US" sz="2600" kern="0" dirty="0" smtClean="0">
                <a:solidFill>
                  <a:srgbClr val="C00000"/>
                </a:solidFill>
                <a:latin typeface="仿宋" panose="02010609060101010101" pitchFamily="49" charset="-122"/>
                <a:ea typeface="仿宋" panose="02010609060101010101" pitchFamily="49" charset="-122"/>
              </a:rPr>
              <a:t>静参考系</a:t>
            </a:r>
            <a:r>
              <a:rPr lang="zh-CN" altLang="en-US" sz="2600" kern="0" dirty="0" smtClean="0">
                <a:solidFill>
                  <a:srgbClr val="000000"/>
                </a:solidFill>
                <a:latin typeface="仿宋" panose="02010609060101010101" pitchFamily="49" charset="-122"/>
                <a:ea typeface="仿宋" panose="02010609060101010101" pitchFamily="49" charset="-122"/>
              </a:rPr>
              <a:t>，把相对观察者运动的参考系称为</a:t>
            </a:r>
            <a:r>
              <a:rPr lang="zh-CN" altLang="en-US" sz="2600" kern="0" dirty="0" smtClean="0">
                <a:solidFill>
                  <a:srgbClr val="C00000"/>
                </a:solidFill>
                <a:latin typeface="仿宋" panose="02010609060101010101" pitchFamily="49" charset="-122"/>
                <a:ea typeface="仿宋" panose="02010609060101010101" pitchFamily="49" charset="-122"/>
              </a:rPr>
              <a:t>动参考系</a:t>
            </a:r>
            <a:r>
              <a:rPr lang="zh-CN" altLang="en-US" sz="2600" kern="0" dirty="0" smtClean="0">
                <a:solidFill>
                  <a:srgbClr val="000000"/>
                </a:solidFill>
                <a:latin typeface="仿宋" panose="02010609060101010101" pitchFamily="49" charset="-122"/>
                <a:ea typeface="仿宋" panose="02010609060101010101" pitchFamily="49" charset="-122"/>
              </a:rPr>
              <a:t>；</a:t>
            </a:r>
            <a:endParaRPr lang="en-US" altLang="zh-CN" sz="2600" kern="0" dirty="0" smtClean="0">
              <a:solidFill>
                <a:srgbClr val="000000"/>
              </a:solidFill>
              <a:latin typeface="仿宋" panose="02010609060101010101" pitchFamily="49" charset="-122"/>
              <a:ea typeface="仿宋" panose="02010609060101010101" pitchFamily="49" charset="-122"/>
            </a:endParaRPr>
          </a:p>
          <a:p>
            <a:pPr>
              <a:lnSpc>
                <a:spcPct val="120000"/>
              </a:lnSpc>
              <a:buFont typeface="Arial" panose="020B0604020202020204" pitchFamily="34" charset="0"/>
              <a:buChar char="•"/>
            </a:pPr>
            <a:r>
              <a:rPr lang="zh-CN" altLang="en-US" sz="2600" kern="0" dirty="0" smtClean="0">
                <a:solidFill>
                  <a:srgbClr val="000000"/>
                </a:solidFill>
                <a:latin typeface="仿宋" panose="02010609060101010101" pitchFamily="49" charset="-122"/>
                <a:ea typeface="仿宋" panose="02010609060101010101" pitchFamily="49" charset="-122"/>
              </a:rPr>
              <a:t>把物体相对于动参考系的运动称为</a:t>
            </a:r>
            <a:r>
              <a:rPr lang="zh-CN" altLang="en-US" sz="2600" kern="0" dirty="0" smtClean="0">
                <a:solidFill>
                  <a:srgbClr val="C00000"/>
                </a:solidFill>
                <a:latin typeface="仿宋" panose="02010609060101010101" pitchFamily="49" charset="-122"/>
                <a:ea typeface="仿宋" panose="02010609060101010101" pitchFamily="49" charset="-122"/>
              </a:rPr>
              <a:t>相对运动</a:t>
            </a:r>
            <a:r>
              <a:rPr lang="zh-CN" altLang="en-US" sz="2600" kern="0" dirty="0" smtClean="0">
                <a:solidFill>
                  <a:srgbClr val="000000"/>
                </a:solidFill>
                <a:latin typeface="仿宋" panose="02010609060101010101" pitchFamily="49" charset="-122"/>
                <a:ea typeface="仿宋" panose="02010609060101010101" pitchFamily="49" charset="-122"/>
              </a:rPr>
              <a:t>（相应的有相对速度和相对加速度）；</a:t>
            </a:r>
            <a:endParaRPr lang="en-US" altLang="zh-CN" sz="2600" kern="0" dirty="0" smtClean="0">
              <a:solidFill>
                <a:srgbClr val="000000"/>
              </a:solidFill>
              <a:latin typeface="仿宋" panose="02010609060101010101" pitchFamily="49" charset="-122"/>
              <a:ea typeface="仿宋" panose="02010609060101010101" pitchFamily="49" charset="-122"/>
            </a:endParaRPr>
          </a:p>
          <a:p>
            <a:pPr marL="0" indent="0">
              <a:lnSpc>
                <a:spcPct val="125000"/>
              </a:lnSpc>
              <a:buFontTx/>
              <a:buNone/>
            </a:pPr>
            <a:endParaRPr lang="en-US" altLang="zh-CN" sz="2600" kern="0" dirty="0" smtClean="0">
              <a:solidFill>
                <a:srgbClr val="000000"/>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kern="0" dirty="0" smtClean="0">
              <a:solidFill>
                <a:srgbClr val="000000"/>
              </a:solidFill>
              <a:latin typeface="仿宋" panose="02010609060101010101" pitchFamily="49" charset="-122"/>
              <a:ea typeface="仿宋" panose="02010609060101010101" pitchFamily="49" charset="-122"/>
            </a:endParaRPr>
          </a:p>
          <a:p>
            <a:pPr marL="0" indent="0">
              <a:lnSpc>
                <a:spcPct val="125000"/>
              </a:lnSpc>
              <a:buFontTx/>
              <a:buNone/>
            </a:pPr>
            <a:r>
              <a:rPr lang="zh-CN" altLang="en-US" sz="2600" kern="0" dirty="0" smtClean="0">
                <a:solidFill>
                  <a:srgbClr val="000000"/>
                </a:solidFill>
                <a:latin typeface="仿宋" panose="02010609060101010101" pitchFamily="49" charset="-122"/>
                <a:ea typeface="仿宋" panose="02010609060101010101" pitchFamily="49" charset="-122"/>
              </a:rPr>
              <a:t>   </a:t>
            </a:r>
            <a:endParaRPr lang="zh-CN" altLang="en-US" sz="2600" kern="0" dirty="0">
              <a:solidFill>
                <a:srgbClr val="000000"/>
              </a:solidFill>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2"/>
          <a:stretch>
            <a:fillRect/>
          </a:stretch>
        </p:blipFill>
        <p:spPr>
          <a:xfrm>
            <a:off x="5364088" y="987682"/>
            <a:ext cx="3409950" cy="2771775"/>
          </a:xfrm>
          <a:prstGeom prst="rect">
            <a:avLst/>
          </a:prstGeom>
        </p:spPr>
      </p:pic>
      <p:sp>
        <p:nvSpPr>
          <p:cNvPr id="7" name="内容占位符 4"/>
          <p:cNvSpPr txBox="1">
            <a:spLocks/>
          </p:cNvSpPr>
          <p:nvPr/>
        </p:nvSpPr>
        <p:spPr bwMode="auto">
          <a:xfrm>
            <a:off x="395536" y="4509120"/>
            <a:ext cx="8545257"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120000"/>
              </a:lnSpc>
              <a:buFont typeface="Arial" panose="020B0604020202020204" pitchFamily="34" charset="0"/>
              <a:buChar char="•"/>
            </a:pPr>
            <a:r>
              <a:rPr lang="zh-CN" altLang="en-US" sz="2600" kern="0" dirty="0" smtClean="0">
                <a:solidFill>
                  <a:srgbClr val="000000"/>
                </a:solidFill>
                <a:latin typeface="仿宋" panose="02010609060101010101" pitchFamily="49" charset="-122"/>
                <a:ea typeface="仿宋" panose="02010609060101010101" pitchFamily="49" charset="-122"/>
              </a:rPr>
              <a:t>物体相对静参考系的运动称为绝对运动（相应的有绝对速度和绝对加速度）；</a:t>
            </a:r>
            <a:endParaRPr lang="en-US" altLang="zh-CN" sz="2600" kern="0" dirty="0" smtClean="0">
              <a:solidFill>
                <a:srgbClr val="000000"/>
              </a:solidFill>
              <a:latin typeface="仿宋" panose="02010609060101010101" pitchFamily="49" charset="-122"/>
              <a:ea typeface="仿宋" panose="02010609060101010101" pitchFamily="49" charset="-122"/>
            </a:endParaRPr>
          </a:p>
          <a:p>
            <a:pPr>
              <a:lnSpc>
                <a:spcPct val="120000"/>
              </a:lnSpc>
              <a:buFont typeface="Arial" panose="020B0604020202020204" pitchFamily="34" charset="0"/>
              <a:buChar char="•"/>
            </a:pPr>
            <a:r>
              <a:rPr lang="zh-CN" altLang="en-US" sz="2600" kern="0" dirty="0" smtClean="0">
                <a:solidFill>
                  <a:srgbClr val="000000"/>
                </a:solidFill>
                <a:latin typeface="仿宋" panose="02010609060101010101" pitchFamily="49" charset="-122"/>
                <a:ea typeface="仿宋" panose="02010609060101010101" pitchFamily="49" charset="-122"/>
              </a:rPr>
              <a:t>动参考系相对静参考系的运动称为牵连运动（相应有牵连速度和牵连加速度）</a:t>
            </a:r>
            <a:endParaRPr lang="en-US" altLang="zh-CN" sz="2600" kern="0" dirty="0" smtClean="0">
              <a:solidFill>
                <a:srgbClr val="000000"/>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kern="0" dirty="0" smtClean="0">
              <a:solidFill>
                <a:srgbClr val="000000"/>
              </a:solidFill>
              <a:latin typeface="仿宋" panose="02010609060101010101" pitchFamily="49" charset="-122"/>
              <a:ea typeface="仿宋" panose="02010609060101010101" pitchFamily="49" charset="-122"/>
            </a:endParaRPr>
          </a:p>
          <a:p>
            <a:pPr marL="0" indent="0">
              <a:lnSpc>
                <a:spcPct val="125000"/>
              </a:lnSpc>
              <a:buFontTx/>
              <a:buNone/>
            </a:pPr>
            <a:r>
              <a:rPr lang="zh-CN" altLang="en-US" sz="2600" kern="0" dirty="0" smtClean="0">
                <a:solidFill>
                  <a:srgbClr val="000000"/>
                </a:solidFill>
                <a:latin typeface="仿宋" panose="02010609060101010101" pitchFamily="49" charset="-122"/>
                <a:ea typeface="仿宋" panose="02010609060101010101" pitchFamily="49" charset="-122"/>
              </a:rPr>
              <a:t>   </a:t>
            </a:r>
            <a:endParaRPr lang="zh-CN" altLang="en-US" sz="2600" kern="0" dirty="0">
              <a:solidFill>
                <a:srgbClr val="00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134647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44</a:t>
            </a:fld>
            <a:endParaRPr lang="en-US" altLang="zh-CN"/>
          </a:p>
        </p:txBody>
      </p:sp>
      <p:sp>
        <p:nvSpPr>
          <p:cNvPr id="5" name="内容占位符 4"/>
          <p:cNvSpPr txBox="1">
            <a:spLocks/>
          </p:cNvSpPr>
          <p:nvPr/>
        </p:nvSpPr>
        <p:spPr bwMode="auto">
          <a:xfrm>
            <a:off x="683568" y="548680"/>
            <a:ext cx="7774632"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0000"/>
              </a:lnSpc>
              <a:buClr>
                <a:srgbClr val="003A93"/>
              </a:buClr>
              <a:buNone/>
            </a:pPr>
            <a:r>
              <a:rPr lang="en-US" altLang="zh-CN" sz="2800" kern="0" dirty="0" smtClean="0">
                <a:solidFill>
                  <a:srgbClr val="003A93"/>
                </a:solidFill>
                <a:latin typeface="仿宋" panose="02010609060101010101" pitchFamily="49" charset="-122"/>
                <a:ea typeface="仿宋" panose="02010609060101010101" pitchFamily="49" charset="-122"/>
              </a:rPr>
              <a:t>4.1 </a:t>
            </a:r>
            <a:r>
              <a:rPr lang="zh-CN" altLang="en-US" sz="2800" kern="0" dirty="0" smtClean="0">
                <a:solidFill>
                  <a:srgbClr val="003A93"/>
                </a:solidFill>
                <a:latin typeface="仿宋" panose="02010609060101010101" pitchFamily="49" charset="-122"/>
                <a:ea typeface="仿宋" panose="02010609060101010101" pitchFamily="49" charset="-122"/>
              </a:rPr>
              <a:t>动参考系作任意方式的平动</a:t>
            </a:r>
            <a:endParaRPr lang="en-US" altLang="zh-CN" sz="2800" kern="0" dirty="0" smtClean="0">
              <a:solidFill>
                <a:srgbClr val="003A93"/>
              </a:solidFill>
              <a:latin typeface="仿宋" panose="02010609060101010101" pitchFamily="49" charset="-122"/>
              <a:ea typeface="仿宋" panose="02010609060101010101" pitchFamily="49" charset="-122"/>
            </a:endParaRPr>
          </a:p>
          <a:p>
            <a:pPr>
              <a:lnSpc>
                <a:spcPct val="120000"/>
              </a:lnSpc>
              <a:buClr>
                <a:srgbClr val="003A93"/>
              </a:buClr>
              <a:buFont typeface="Arial" panose="020B0604020202020204" pitchFamily="34" charset="0"/>
              <a:buChar char="•"/>
            </a:pPr>
            <a:r>
              <a:rPr lang="zh-CN" altLang="en-US" sz="2600" kern="0" dirty="0" smtClean="0">
                <a:latin typeface="仿宋" panose="02010609060101010101" pitchFamily="49" charset="-122"/>
                <a:ea typeface="仿宋" panose="02010609060101010101" pitchFamily="49" charset="-122"/>
              </a:rPr>
              <a:t>注意：平动不一定是直线运动！</a:t>
            </a:r>
            <a:endParaRPr lang="en-US" altLang="zh-CN" sz="2600" kern="0" dirty="0" smtClean="0">
              <a:latin typeface="仿宋" panose="02010609060101010101" pitchFamily="49" charset="-122"/>
              <a:ea typeface="仿宋" panose="02010609060101010101" pitchFamily="49" charset="-122"/>
            </a:endParaRPr>
          </a:p>
          <a:p>
            <a:pPr marL="0" indent="0">
              <a:lnSpc>
                <a:spcPct val="125000"/>
              </a:lnSpc>
              <a:buFontTx/>
              <a:buNone/>
            </a:pPr>
            <a:r>
              <a:rPr lang="zh-CN" altLang="en-US" sz="2600" kern="0" dirty="0" smtClean="0">
                <a:latin typeface="仿宋" panose="02010609060101010101" pitchFamily="49" charset="-122"/>
                <a:ea typeface="仿宋" panose="02010609060101010101" pitchFamily="49" charset="-122"/>
              </a:rPr>
              <a:t>   </a:t>
            </a:r>
            <a:endParaRPr lang="zh-CN" altLang="en-US" sz="2600" kern="0" dirty="0">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3"/>
          <a:stretch>
            <a:fillRect/>
          </a:stretch>
        </p:blipFill>
        <p:spPr>
          <a:xfrm>
            <a:off x="5004048" y="1772816"/>
            <a:ext cx="3897128" cy="3108945"/>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3503011264"/>
              </p:ext>
            </p:extLst>
          </p:nvPr>
        </p:nvGraphicFramePr>
        <p:xfrm>
          <a:off x="1475656" y="1753284"/>
          <a:ext cx="2850924" cy="606580"/>
        </p:xfrm>
        <a:graphic>
          <a:graphicData uri="http://schemas.openxmlformats.org/presentationml/2006/ole">
            <mc:AlternateContent xmlns:mc="http://schemas.openxmlformats.org/markup-compatibility/2006">
              <mc:Choice xmlns:v="urn:schemas-microsoft-com:vml" Requires="v">
                <p:oleObj spid="_x0000_s142255" name="Equation" r:id="rId4" imgW="1193760" imgH="253800" progId="Equation.DSMT4">
                  <p:embed/>
                </p:oleObj>
              </mc:Choice>
              <mc:Fallback>
                <p:oleObj name="Equation" r:id="rId4" imgW="1193760" imgH="253800" progId="Equation.DSMT4">
                  <p:embed/>
                  <p:pic>
                    <p:nvPicPr>
                      <p:cNvPr id="0" name=""/>
                      <p:cNvPicPr/>
                      <p:nvPr/>
                    </p:nvPicPr>
                    <p:blipFill>
                      <a:blip r:embed="rId5"/>
                      <a:stretch>
                        <a:fillRect/>
                      </a:stretch>
                    </p:blipFill>
                    <p:spPr>
                      <a:xfrm>
                        <a:off x="1475656" y="1753284"/>
                        <a:ext cx="2850924" cy="606580"/>
                      </a:xfrm>
                      <a:prstGeom prst="rect">
                        <a:avLst/>
                      </a:prstGeom>
                    </p:spPr>
                  </p:pic>
                </p:oleObj>
              </mc:Fallback>
            </mc:AlternateContent>
          </a:graphicData>
        </a:graphic>
      </p:graphicFrame>
      <p:sp>
        <p:nvSpPr>
          <p:cNvPr id="8" name="文本框 7"/>
          <p:cNvSpPr txBox="1"/>
          <p:nvPr/>
        </p:nvSpPr>
        <p:spPr>
          <a:xfrm>
            <a:off x="899592" y="2436833"/>
            <a:ext cx="2185214"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对静参考系</a:t>
            </a:r>
            <a:r>
              <a:rPr lang="en-US" altLang="zh-CN" dirty="0" smtClean="0">
                <a:latin typeface="仿宋" panose="02010609060101010101" pitchFamily="49" charset="-122"/>
                <a:ea typeface="仿宋" panose="02010609060101010101" pitchFamily="49" charset="-122"/>
              </a:rPr>
              <a:t>K</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912092879"/>
              </p:ext>
            </p:extLst>
          </p:nvPr>
        </p:nvGraphicFramePr>
        <p:xfrm>
          <a:off x="985120" y="3030258"/>
          <a:ext cx="4320480" cy="1366477"/>
        </p:xfrm>
        <a:graphic>
          <a:graphicData uri="http://schemas.openxmlformats.org/presentationml/2006/ole">
            <mc:AlternateContent xmlns:mc="http://schemas.openxmlformats.org/markup-compatibility/2006">
              <mc:Choice xmlns:v="urn:schemas-microsoft-com:vml" Requires="v">
                <p:oleObj spid="_x0000_s142256" name="Equation" r:id="rId6" imgW="2730240" imgH="863280" progId="Equation.DSMT4">
                  <p:embed/>
                </p:oleObj>
              </mc:Choice>
              <mc:Fallback>
                <p:oleObj name="Equation" r:id="rId6" imgW="2730240" imgH="863280" progId="Equation.DSMT4">
                  <p:embed/>
                  <p:pic>
                    <p:nvPicPr>
                      <p:cNvPr id="0" name=""/>
                      <p:cNvPicPr/>
                      <p:nvPr/>
                    </p:nvPicPr>
                    <p:blipFill>
                      <a:blip r:embed="rId7"/>
                      <a:stretch>
                        <a:fillRect/>
                      </a:stretch>
                    </p:blipFill>
                    <p:spPr>
                      <a:xfrm>
                        <a:off x="985120" y="3030258"/>
                        <a:ext cx="4320480" cy="1366477"/>
                      </a:xfrm>
                      <a:prstGeom prst="rect">
                        <a:avLst/>
                      </a:prstGeom>
                    </p:spPr>
                  </p:pic>
                </p:oleObj>
              </mc:Fallback>
            </mc:AlternateContent>
          </a:graphicData>
        </a:graphic>
      </p:graphicFrame>
      <p:sp>
        <p:nvSpPr>
          <p:cNvPr id="10" name="文本框 9"/>
          <p:cNvSpPr txBox="1"/>
          <p:nvPr/>
        </p:nvSpPr>
        <p:spPr>
          <a:xfrm>
            <a:off x="985120" y="4539407"/>
            <a:ext cx="2492991"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对动参考系</a:t>
            </a:r>
            <a:r>
              <a:rPr lang="en-US" altLang="zh-CN" dirty="0" smtClean="0">
                <a:latin typeface="仿宋" panose="02010609060101010101" pitchFamily="49" charset="-122"/>
                <a:ea typeface="仿宋" panose="02010609060101010101" pitchFamily="49" charset="-122"/>
              </a:rPr>
              <a:t>K’</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801627439"/>
              </p:ext>
            </p:extLst>
          </p:nvPr>
        </p:nvGraphicFramePr>
        <p:xfrm>
          <a:off x="1010457" y="5036668"/>
          <a:ext cx="4438641" cy="698675"/>
        </p:xfrm>
        <a:graphic>
          <a:graphicData uri="http://schemas.openxmlformats.org/presentationml/2006/ole">
            <mc:AlternateContent xmlns:mc="http://schemas.openxmlformats.org/markup-compatibility/2006">
              <mc:Choice xmlns:v="urn:schemas-microsoft-com:vml" Requires="v">
                <p:oleObj spid="_x0000_s142257" name="Equation" r:id="rId8" imgW="2743200" imgH="431640" progId="Equation.DSMT4">
                  <p:embed/>
                </p:oleObj>
              </mc:Choice>
              <mc:Fallback>
                <p:oleObj name="Equation" r:id="rId8" imgW="2743200" imgH="431640" progId="Equation.DSMT4">
                  <p:embed/>
                  <p:pic>
                    <p:nvPicPr>
                      <p:cNvPr id="0" name=""/>
                      <p:cNvPicPr/>
                      <p:nvPr/>
                    </p:nvPicPr>
                    <p:blipFill>
                      <a:blip r:embed="rId9"/>
                      <a:stretch>
                        <a:fillRect/>
                      </a:stretch>
                    </p:blipFill>
                    <p:spPr>
                      <a:xfrm>
                        <a:off x="1010457" y="5036668"/>
                        <a:ext cx="4438641" cy="698675"/>
                      </a:xfrm>
                      <a:prstGeom prst="rect">
                        <a:avLst/>
                      </a:prstGeom>
                    </p:spPr>
                  </p:pic>
                </p:oleObj>
              </mc:Fallback>
            </mc:AlternateContent>
          </a:graphicData>
        </a:graphic>
      </p:graphicFrame>
      <p:sp>
        <p:nvSpPr>
          <p:cNvPr id="12" name="文本框 11"/>
          <p:cNvSpPr txBox="1"/>
          <p:nvPr/>
        </p:nvSpPr>
        <p:spPr>
          <a:xfrm>
            <a:off x="985120" y="5824644"/>
            <a:ext cx="2339102"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于是，我们有：</a:t>
            </a:r>
            <a:endParaRPr lang="zh-CN" altLang="en-US" dirty="0">
              <a:latin typeface="仿宋" panose="02010609060101010101" pitchFamily="49" charset="-122"/>
              <a:ea typeface="仿宋" panose="02010609060101010101" pitchFamily="49" charset="-122"/>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2216664170"/>
              </p:ext>
            </p:extLst>
          </p:nvPr>
        </p:nvGraphicFramePr>
        <p:xfrm>
          <a:off x="3324222" y="5870915"/>
          <a:ext cx="5367338" cy="536575"/>
        </p:xfrm>
        <a:graphic>
          <a:graphicData uri="http://schemas.openxmlformats.org/presentationml/2006/ole">
            <mc:AlternateContent xmlns:mc="http://schemas.openxmlformats.org/markup-compatibility/2006">
              <mc:Choice xmlns:v="urn:schemas-microsoft-com:vml" Requires="v">
                <p:oleObj spid="_x0000_s142258" name="Equation" r:id="rId10" imgW="2539800" imgH="253800" progId="Equation.DSMT4">
                  <p:embed/>
                </p:oleObj>
              </mc:Choice>
              <mc:Fallback>
                <p:oleObj name="Equation" r:id="rId10" imgW="2539800" imgH="253800" progId="Equation.DSMT4">
                  <p:embed/>
                  <p:pic>
                    <p:nvPicPr>
                      <p:cNvPr id="0" name=""/>
                      <p:cNvPicPr/>
                      <p:nvPr/>
                    </p:nvPicPr>
                    <p:blipFill>
                      <a:blip r:embed="rId11"/>
                      <a:stretch>
                        <a:fillRect/>
                      </a:stretch>
                    </p:blipFill>
                    <p:spPr>
                      <a:xfrm>
                        <a:off x="3324222" y="5870915"/>
                        <a:ext cx="5367338" cy="536575"/>
                      </a:xfrm>
                      <a:prstGeom prst="rect">
                        <a:avLst/>
                      </a:prstGeom>
                    </p:spPr>
                  </p:pic>
                </p:oleObj>
              </mc:Fallback>
            </mc:AlternateContent>
          </a:graphicData>
        </a:graphic>
      </p:graphicFrame>
    </p:spTree>
    <p:extLst>
      <p:ext uri="{BB962C8B-B14F-4D97-AF65-F5344CB8AC3E}">
        <p14:creationId xmlns:p14="http://schemas.microsoft.com/office/powerpoint/2010/main" val="3808693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45</a:t>
            </a:fld>
            <a:endParaRPr lang="en-US" altLang="zh-CN"/>
          </a:p>
        </p:txBody>
      </p:sp>
      <p:sp>
        <p:nvSpPr>
          <p:cNvPr id="5" name="内容占位符 4"/>
          <p:cNvSpPr txBox="1">
            <a:spLocks/>
          </p:cNvSpPr>
          <p:nvPr/>
        </p:nvSpPr>
        <p:spPr bwMode="auto">
          <a:xfrm>
            <a:off x="539552" y="764704"/>
            <a:ext cx="8064896"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0000"/>
              </a:lnSpc>
              <a:buNone/>
            </a:pPr>
            <a:r>
              <a:rPr lang="zh-CN" altLang="en-US" sz="2600" kern="0" dirty="0" smtClean="0">
                <a:latin typeface="仿宋" panose="02010609060101010101" pitchFamily="49" charset="-122"/>
                <a:ea typeface="仿宋" panose="02010609060101010101" pitchFamily="49" charset="-122"/>
              </a:rPr>
              <a:t>   在</a:t>
            </a:r>
            <a:r>
              <a:rPr lang="en-US" altLang="zh-CN" sz="2600" kern="0" dirty="0" smtClean="0">
                <a:latin typeface="仿宋" panose="02010609060101010101" pitchFamily="49" charset="-122"/>
                <a:ea typeface="仿宋" panose="02010609060101010101" pitchFamily="49" charset="-122"/>
              </a:rPr>
              <a:t>K</a:t>
            </a:r>
            <a:r>
              <a:rPr lang="zh-CN" altLang="en-US" sz="2600" kern="0" dirty="0" smtClean="0">
                <a:latin typeface="仿宋" panose="02010609060101010101" pitchFamily="49" charset="-122"/>
                <a:ea typeface="仿宋" panose="02010609060101010101" pitchFamily="49" charset="-122"/>
              </a:rPr>
              <a:t>系中物体的运动满足牛顿定律：</a:t>
            </a:r>
            <a:endParaRPr lang="en-US" altLang="zh-CN" sz="2600" kern="0" dirty="0" smtClean="0">
              <a:latin typeface="仿宋" panose="02010609060101010101" pitchFamily="49" charset="-122"/>
              <a:ea typeface="仿宋" panose="02010609060101010101" pitchFamily="49" charset="-122"/>
            </a:endParaRPr>
          </a:p>
          <a:p>
            <a:pPr marL="0" indent="0">
              <a:lnSpc>
                <a:spcPct val="120000"/>
              </a:lnSpc>
              <a:buNone/>
            </a:pPr>
            <a:r>
              <a:rPr lang="zh-CN" altLang="en-US" sz="2600" kern="0" dirty="0" smtClean="0">
                <a:latin typeface="仿宋" panose="02010609060101010101" pitchFamily="49" charset="-122"/>
                <a:ea typeface="仿宋" panose="02010609060101010101" pitchFamily="49" charset="-122"/>
              </a:rPr>
              <a:t>因      ，在</a:t>
            </a:r>
            <a:r>
              <a:rPr lang="en-US" altLang="zh-CN" sz="2600" kern="0" dirty="0" smtClean="0">
                <a:latin typeface="仿宋" panose="02010609060101010101" pitchFamily="49" charset="-122"/>
                <a:ea typeface="仿宋" panose="02010609060101010101" pitchFamily="49" charset="-122"/>
              </a:rPr>
              <a:t>K’</a:t>
            </a:r>
            <a:r>
              <a:rPr lang="zh-CN" altLang="en-US" sz="2600" kern="0" dirty="0" smtClean="0">
                <a:latin typeface="仿宋" panose="02010609060101010101" pitchFamily="49" charset="-122"/>
                <a:ea typeface="仿宋" panose="02010609060101010101" pitchFamily="49" charset="-122"/>
              </a:rPr>
              <a:t>系看来物体的运动不满足牛顿定律，即        。</a:t>
            </a:r>
            <a:endParaRPr lang="en-US" altLang="zh-CN" sz="2600" kern="0" dirty="0" smtClean="0">
              <a:latin typeface="仿宋" panose="02010609060101010101" pitchFamily="49" charset="-122"/>
              <a:ea typeface="仿宋" panose="02010609060101010101" pitchFamily="49" charset="-122"/>
            </a:endParaRPr>
          </a:p>
          <a:p>
            <a:pPr marL="0" indent="0">
              <a:lnSpc>
                <a:spcPct val="120000"/>
              </a:lnSpc>
              <a:buNone/>
            </a:pPr>
            <a:endParaRPr lang="en-US" altLang="zh-CN" sz="2600" kern="0" dirty="0" smtClean="0">
              <a:latin typeface="仿宋" panose="02010609060101010101" pitchFamily="49" charset="-122"/>
              <a:ea typeface="仿宋" panose="02010609060101010101" pitchFamily="49" charset="-122"/>
            </a:endParaRPr>
          </a:p>
          <a:p>
            <a:pPr marL="0" indent="0">
              <a:lnSpc>
                <a:spcPct val="125000"/>
              </a:lnSpc>
              <a:buNone/>
            </a:pPr>
            <a:r>
              <a:rPr lang="en-US" altLang="zh-CN" sz="2600" kern="0" dirty="0">
                <a:latin typeface="仿宋" panose="02010609060101010101" pitchFamily="49" charset="-122"/>
                <a:ea typeface="仿宋" panose="02010609060101010101" pitchFamily="49" charset="-122"/>
              </a:rPr>
              <a:t> </a:t>
            </a:r>
          </a:p>
          <a:p>
            <a:pPr marL="0" indent="0">
              <a:lnSpc>
                <a:spcPct val="125000"/>
              </a:lnSpc>
              <a:buNone/>
            </a:pPr>
            <a:endParaRPr lang="en-US" altLang="zh-CN" sz="2600" kern="0" dirty="0" smtClean="0">
              <a:latin typeface="仿宋" panose="02010609060101010101" pitchFamily="49" charset="-122"/>
              <a:ea typeface="仿宋" panose="02010609060101010101" pitchFamily="49" charset="-122"/>
            </a:endParaRPr>
          </a:p>
          <a:p>
            <a:pPr marL="0" indent="0">
              <a:lnSpc>
                <a:spcPct val="125000"/>
              </a:lnSpc>
              <a:buNone/>
            </a:pPr>
            <a:endParaRPr lang="en-US" altLang="zh-CN" sz="2600" kern="0" dirty="0">
              <a:latin typeface="仿宋" panose="02010609060101010101" pitchFamily="49" charset="-122"/>
              <a:ea typeface="仿宋" panose="02010609060101010101" pitchFamily="49" charset="-122"/>
            </a:endParaRPr>
          </a:p>
          <a:p>
            <a:pPr marL="0" indent="0">
              <a:lnSpc>
                <a:spcPct val="125000"/>
              </a:lnSpc>
              <a:buNone/>
            </a:pPr>
            <a:r>
              <a:rPr lang="zh-CN" altLang="en-US" sz="2600" kern="0" dirty="0" smtClean="0">
                <a:latin typeface="仿宋" panose="02010609060101010101" pitchFamily="49" charset="-122"/>
                <a:ea typeface="仿宋" panose="02010609060101010101" pitchFamily="49" charset="-122"/>
              </a:rPr>
              <a:t>这就是说，在非惯性系里，有：</a:t>
            </a:r>
            <a:endParaRPr lang="en-US" altLang="zh-CN" sz="2600" kern="0" dirty="0" smtClean="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kern="0" dirty="0" smtClean="0">
              <a:latin typeface="仿宋" panose="02010609060101010101" pitchFamily="49" charset="-122"/>
              <a:ea typeface="仿宋" panose="02010609060101010101" pitchFamily="49" charset="-122"/>
            </a:endParaRPr>
          </a:p>
          <a:p>
            <a:pPr marL="0" indent="0">
              <a:lnSpc>
                <a:spcPct val="125000"/>
              </a:lnSpc>
              <a:buFontTx/>
              <a:buNone/>
            </a:pPr>
            <a:r>
              <a:rPr lang="zh-CN" altLang="en-US" sz="2600" kern="0" dirty="0" smtClean="0">
                <a:latin typeface="仿宋" panose="02010609060101010101" pitchFamily="49" charset="-122"/>
                <a:ea typeface="仿宋" panose="02010609060101010101" pitchFamily="49" charset="-122"/>
              </a:rPr>
              <a:t>   </a:t>
            </a:r>
            <a:endParaRPr lang="zh-CN" altLang="en-US" sz="2600" kern="0" dirty="0">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936999209"/>
              </p:ext>
            </p:extLst>
          </p:nvPr>
        </p:nvGraphicFramePr>
        <p:xfrm>
          <a:off x="6300192" y="739699"/>
          <a:ext cx="1404652" cy="561861"/>
        </p:xfrm>
        <a:graphic>
          <a:graphicData uri="http://schemas.openxmlformats.org/presentationml/2006/ole">
            <mc:AlternateContent xmlns:mc="http://schemas.openxmlformats.org/markup-compatibility/2006">
              <mc:Choice xmlns:v="urn:schemas-microsoft-com:vml" Requires="v">
                <p:oleObj spid="_x0000_s171858" name="Equation" r:id="rId3" imgW="507960" imgH="203040" progId="Equation.DSMT4">
                  <p:embed/>
                </p:oleObj>
              </mc:Choice>
              <mc:Fallback>
                <p:oleObj name="Equation" r:id="rId3" imgW="507960" imgH="203040" progId="Equation.DSMT4">
                  <p:embed/>
                  <p:pic>
                    <p:nvPicPr>
                      <p:cNvPr id="0" name=""/>
                      <p:cNvPicPr/>
                      <p:nvPr/>
                    </p:nvPicPr>
                    <p:blipFill>
                      <a:blip r:embed="rId4"/>
                      <a:stretch>
                        <a:fillRect/>
                      </a:stretch>
                    </p:blipFill>
                    <p:spPr>
                      <a:xfrm>
                        <a:off x="6300192" y="739699"/>
                        <a:ext cx="1404652" cy="561861"/>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947901771"/>
              </p:ext>
            </p:extLst>
          </p:nvPr>
        </p:nvGraphicFramePr>
        <p:xfrm>
          <a:off x="971600" y="1340768"/>
          <a:ext cx="1152128" cy="504056"/>
        </p:xfrm>
        <a:graphic>
          <a:graphicData uri="http://schemas.openxmlformats.org/presentationml/2006/ole">
            <mc:AlternateContent xmlns:mc="http://schemas.openxmlformats.org/markup-compatibility/2006">
              <mc:Choice xmlns:v="urn:schemas-microsoft-com:vml" Requires="v">
                <p:oleObj spid="_x0000_s171859" name="Equation" r:id="rId5" imgW="406080" imgH="177480" progId="Equation.DSMT4">
                  <p:embed/>
                </p:oleObj>
              </mc:Choice>
              <mc:Fallback>
                <p:oleObj name="Equation" r:id="rId5" imgW="406080" imgH="177480" progId="Equation.DSMT4">
                  <p:embed/>
                  <p:pic>
                    <p:nvPicPr>
                      <p:cNvPr id="0" name=""/>
                      <p:cNvPicPr/>
                      <p:nvPr/>
                    </p:nvPicPr>
                    <p:blipFill>
                      <a:blip r:embed="rId6"/>
                      <a:stretch>
                        <a:fillRect/>
                      </a:stretch>
                    </p:blipFill>
                    <p:spPr>
                      <a:xfrm>
                        <a:off x="971600" y="1340768"/>
                        <a:ext cx="1152128" cy="50405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8621619"/>
              </p:ext>
            </p:extLst>
          </p:nvPr>
        </p:nvGraphicFramePr>
        <p:xfrm>
          <a:off x="923925" y="1773238"/>
          <a:ext cx="1357313" cy="504825"/>
        </p:xfrm>
        <a:graphic>
          <a:graphicData uri="http://schemas.openxmlformats.org/presentationml/2006/ole">
            <mc:AlternateContent xmlns:mc="http://schemas.openxmlformats.org/markup-compatibility/2006">
              <mc:Choice xmlns:v="urn:schemas-microsoft-com:vml" Requires="v">
                <p:oleObj spid="_x0000_s171860" name="Equation" r:id="rId7" imgW="545760" imgH="203040" progId="Equation.DSMT4">
                  <p:embed/>
                </p:oleObj>
              </mc:Choice>
              <mc:Fallback>
                <p:oleObj name="Equation" r:id="rId7" imgW="545760" imgH="203040" progId="Equation.DSMT4">
                  <p:embed/>
                  <p:pic>
                    <p:nvPicPr>
                      <p:cNvPr id="0" name=""/>
                      <p:cNvPicPr/>
                      <p:nvPr/>
                    </p:nvPicPr>
                    <p:blipFill>
                      <a:blip r:embed="rId8"/>
                      <a:stretch>
                        <a:fillRect/>
                      </a:stretch>
                    </p:blipFill>
                    <p:spPr>
                      <a:xfrm>
                        <a:off x="923925" y="1773238"/>
                        <a:ext cx="1357313" cy="50482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621749879"/>
              </p:ext>
            </p:extLst>
          </p:nvPr>
        </p:nvGraphicFramePr>
        <p:xfrm>
          <a:off x="2483768" y="2312343"/>
          <a:ext cx="3555005" cy="1385067"/>
        </p:xfrm>
        <a:graphic>
          <a:graphicData uri="http://schemas.openxmlformats.org/presentationml/2006/ole">
            <mc:AlternateContent xmlns:mc="http://schemas.openxmlformats.org/markup-compatibility/2006">
              <mc:Choice xmlns:v="urn:schemas-microsoft-com:vml" Requires="v">
                <p:oleObj spid="_x0000_s171861" name="Equation" r:id="rId9" imgW="1955520" imgH="761760" progId="Equation.DSMT4">
                  <p:embed/>
                </p:oleObj>
              </mc:Choice>
              <mc:Fallback>
                <p:oleObj name="Equation" r:id="rId9" imgW="1955520" imgH="761760" progId="Equation.DSMT4">
                  <p:embed/>
                  <p:pic>
                    <p:nvPicPr>
                      <p:cNvPr id="0" name=""/>
                      <p:cNvPicPr/>
                      <p:nvPr/>
                    </p:nvPicPr>
                    <p:blipFill>
                      <a:blip r:embed="rId10"/>
                      <a:stretch>
                        <a:fillRect/>
                      </a:stretch>
                    </p:blipFill>
                    <p:spPr>
                      <a:xfrm>
                        <a:off x="2483768" y="2312343"/>
                        <a:ext cx="3555005" cy="1385067"/>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609488129"/>
              </p:ext>
            </p:extLst>
          </p:nvPr>
        </p:nvGraphicFramePr>
        <p:xfrm>
          <a:off x="2505084" y="3865953"/>
          <a:ext cx="2354948" cy="886020"/>
        </p:xfrm>
        <a:graphic>
          <a:graphicData uri="http://schemas.openxmlformats.org/presentationml/2006/ole">
            <mc:AlternateContent xmlns:mc="http://schemas.openxmlformats.org/markup-compatibility/2006">
              <mc:Choice xmlns:v="urn:schemas-microsoft-com:vml" Requires="v">
                <p:oleObj spid="_x0000_s171862" name="Equation" r:id="rId11" imgW="1282680" imgH="482400" progId="Equation.DSMT4">
                  <p:embed/>
                </p:oleObj>
              </mc:Choice>
              <mc:Fallback>
                <p:oleObj name="Equation" r:id="rId11" imgW="1282680" imgH="482400" progId="Equation.DSMT4">
                  <p:embed/>
                  <p:pic>
                    <p:nvPicPr>
                      <p:cNvPr id="0" name=""/>
                      <p:cNvPicPr/>
                      <p:nvPr/>
                    </p:nvPicPr>
                    <p:blipFill>
                      <a:blip r:embed="rId12"/>
                      <a:stretch>
                        <a:fillRect/>
                      </a:stretch>
                    </p:blipFill>
                    <p:spPr>
                      <a:xfrm>
                        <a:off x="2505084" y="3865953"/>
                        <a:ext cx="2354948" cy="886020"/>
                      </a:xfrm>
                      <a:prstGeom prst="rect">
                        <a:avLst/>
                      </a:prstGeom>
                    </p:spPr>
                  </p:pic>
                </p:oleObj>
              </mc:Fallback>
            </mc:AlternateContent>
          </a:graphicData>
        </a:graphic>
      </p:graphicFrame>
      <p:sp>
        <p:nvSpPr>
          <p:cNvPr id="11" name="文本框 10"/>
          <p:cNvSpPr txBox="1"/>
          <p:nvPr/>
        </p:nvSpPr>
        <p:spPr>
          <a:xfrm>
            <a:off x="6613724" y="2708920"/>
            <a:ext cx="1415772"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牵连速度</a:t>
            </a:r>
            <a:endParaRPr lang="zh-CN" altLang="en-US" dirty="0">
              <a:latin typeface="仿宋" panose="02010609060101010101" pitchFamily="49" charset="-122"/>
              <a:ea typeface="仿宋" panose="02010609060101010101" pitchFamily="49" charset="-122"/>
            </a:endParaRPr>
          </a:p>
        </p:txBody>
      </p:sp>
      <p:sp>
        <p:nvSpPr>
          <p:cNvPr id="12" name="文本框 11"/>
          <p:cNvSpPr txBox="1"/>
          <p:nvPr/>
        </p:nvSpPr>
        <p:spPr>
          <a:xfrm>
            <a:off x="6592867" y="3155239"/>
            <a:ext cx="1723549"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牵连加速度</a:t>
            </a:r>
            <a:endParaRPr lang="zh-CN" altLang="en-US" dirty="0">
              <a:latin typeface="仿宋" panose="02010609060101010101" pitchFamily="49" charset="-122"/>
              <a:ea typeface="仿宋" panose="02010609060101010101"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599422090"/>
              </p:ext>
            </p:extLst>
          </p:nvPr>
        </p:nvGraphicFramePr>
        <p:xfrm>
          <a:off x="3651250" y="1673225"/>
          <a:ext cx="114300" cy="177800"/>
        </p:xfrm>
        <a:graphic>
          <a:graphicData uri="http://schemas.openxmlformats.org/presentationml/2006/ole">
            <mc:AlternateContent xmlns:mc="http://schemas.openxmlformats.org/markup-compatibility/2006">
              <mc:Choice xmlns:v="urn:schemas-microsoft-com:vml" Requires="v">
                <p:oleObj spid="_x0000_s171863" name="Equation" r:id="rId13" imgW="114120" imgH="177480" progId="Equation.DSMT4">
                  <p:embed/>
                </p:oleObj>
              </mc:Choice>
              <mc:Fallback>
                <p:oleObj name="Equation" r:id="rId13" imgW="114120" imgH="177480" progId="Equation.DSMT4">
                  <p:embed/>
                  <p:pic>
                    <p:nvPicPr>
                      <p:cNvPr id="0" name=""/>
                      <p:cNvPicPr/>
                      <p:nvPr/>
                    </p:nvPicPr>
                    <p:blipFill>
                      <a:blip r:embed="rId14"/>
                      <a:stretch>
                        <a:fillRect/>
                      </a:stretch>
                    </p:blipFill>
                    <p:spPr>
                      <a:xfrm>
                        <a:off x="3651250" y="1673225"/>
                        <a:ext cx="114300" cy="1778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468903792"/>
              </p:ext>
            </p:extLst>
          </p:nvPr>
        </p:nvGraphicFramePr>
        <p:xfrm>
          <a:off x="5533514" y="4630000"/>
          <a:ext cx="2039372" cy="615049"/>
        </p:xfrm>
        <a:graphic>
          <a:graphicData uri="http://schemas.openxmlformats.org/presentationml/2006/ole">
            <mc:AlternateContent xmlns:mc="http://schemas.openxmlformats.org/markup-compatibility/2006">
              <mc:Choice xmlns:v="urn:schemas-microsoft-com:vml" Requires="v">
                <p:oleObj spid="_x0000_s171864" name="Equation" r:id="rId15" imgW="799920" imgH="241200" progId="Equation.DSMT4">
                  <p:embed/>
                </p:oleObj>
              </mc:Choice>
              <mc:Fallback>
                <p:oleObj name="Equation" r:id="rId15" imgW="799920" imgH="241200" progId="Equation.DSMT4">
                  <p:embed/>
                  <p:pic>
                    <p:nvPicPr>
                      <p:cNvPr id="0" name=""/>
                      <p:cNvPicPr/>
                      <p:nvPr/>
                    </p:nvPicPr>
                    <p:blipFill>
                      <a:blip r:embed="rId16"/>
                      <a:stretch>
                        <a:fillRect/>
                      </a:stretch>
                    </p:blipFill>
                    <p:spPr>
                      <a:xfrm>
                        <a:off x="5533514" y="4630000"/>
                        <a:ext cx="2039372" cy="615049"/>
                      </a:xfrm>
                      <a:prstGeom prst="rect">
                        <a:avLst/>
                      </a:prstGeom>
                    </p:spPr>
                  </p:pic>
                </p:oleObj>
              </mc:Fallback>
            </mc:AlternateContent>
          </a:graphicData>
        </a:graphic>
      </p:graphicFrame>
      <p:sp>
        <p:nvSpPr>
          <p:cNvPr id="13" name="文本框 12"/>
          <p:cNvSpPr txBox="1"/>
          <p:nvPr/>
        </p:nvSpPr>
        <p:spPr>
          <a:xfrm>
            <a:off x="645982" y="5278591"/>
            <a:ext cx="2629874" cy="461665"/>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其中</a:t>
            </a:r>
            <a:r>
              <a:rPr lang="zh-CN" altLang="en-US" dirty="0" smtClean="0">
                <a:solidFill>
                  <a:srgbClr val="C00000"/>
                </a:solidFill>
                <a:latin typeface="仿宋" panose="02010609060101010101" pitchFamily="49" charset="-122"/>
                <a:ea typeface="仿宋" panose="02010609060101010101" pitchFamily="49" charset="-122"/>
              </a:rPr>
              <a:t>虚拟力</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150385201"/>
              </p:ext>
            </p:extLst>
          </p:nvPr>
        </p:nvGraphicFramePr>
        <p:xfrm>
          <a:off x="3275856" y="5174783"/>
          <a:ext cx="3487301" cy="669280"/>
        </p:xfrm>
        <a:graphic>
          <a:graphicData uri="http://schemas.openxmlformats.org/presentationml/2006/ole">
            <mc:AlternateContent xmlns:mc="http://schemas.openxmlformats.org/markup-compatibility/2006">
              <mc:Choice xmlns:v="urn:schemas-microsoft-com:vml" Requires="v">
                <p:oleObj spid="_x0000_s171865" name="Equation" r:id="rId17" imgW="1257120" imgH="241200" progId="Equation.DSMT4">
                  <p:embed/>
                </p:oleObj>
              </mc:Choice>
              <mc:Fallback>
                <p:oleObj name="Equation" r:id="rId17" imgW="1257120" imgH="241200" progId="Equation.DSMT4">
                  <p:embed/>
                  <p:pic>
                    <p:nvPicPr>
                      <p:cNvPr id="0" name=""/>
                      <p:cNvPicPr/>
                      <p:nvPr/>
                    </p:nvPicPr>
                    <p:blipFill>
                      <a:blip r:embed="rId18"/>
                      <a:stretch>
                        <a:fillRect/>
                      </a:stretch>
                    </p:blipFill>
                    <p:spPr>
                      <a:xfrm>
                        <a:off x="3275856" y="5174783"/>
                        <a:ext cx="3487301" cy="669280"/>
                      </a:xfrm>
                      <a:prstGeom prst="rect">
                        <a:avLst/>
                      </a:prstGeom>
                    </p:spPr>
                  </p:pic>
                </p:oleObj>
              </mc:Fallback>
            </mc:AlternateContent>
          </a:graphicData>
        </a:graphic>
      </p:graphicFrame>
      <p:sp>
        <p:nvSpPr>
          <p:cNvPr id="15" name="文本框 14"/>
          <p:cNvSpPr txBox="1"/>
          <p:nvPr/>
        </p:nvSpPr>
        <p:spPr>
          <a:xfrm>
            <a:off x="944707" y="5815399"/>
            <a:ext cx="4870094" cy="461665"/>
          </a:xfrm>
          <a:prstGeom prst="rect">
            <a:avLst/>
          </a:prstGeom>
          <a:noFill/>
        </p:spPr>
        <p:txBody>
          <a:bodyPr wrap="square" rtlCol="0">
            <a:spAutoFit/>
          </a:bodyPr>
          <a:lstStyle/>
          <a:p>
            <a:pPr algn="l"/>
            <a:r>
              <a:rPr lang="zh-CN" altLang="en-US" dirty="0" smtClean="0">
                <a:latin typeface="仿宋" panose="02010609060101010101" pitchFamily="49" charset="-122"/>
                <a:ea typeface="仿宋" panose="02010609060101010101" pitchFamily="49" charset="-122"/>
              </a:rPr>
              <a:t>称为</a:t>
            </a:r>
            <a:r>
              <a:rPr lang="zh-CN" altLang="en-US" dirty="0" smtClean="0">
                <a:solidFill>
                  <a:srgbClr val="C00000"/>
                </a:solidFill>
                <a:latin typeface="仿宋" panose="02010609060101010101" pitchFamily="49" charset="-122"/>
                <a:ea typeface="仿宋" panose="02010609060101010101" pitchFamily="49" charset="-122"/>
              </a:rPr>
              <a:t>平移惯性力</a:t>
            </a:r>
            <a:r>
              <a:rPr lang="zh-CN" altLang="en-US" dirty="0" smtClean="0">
                <a:latin typeface="仿宋" panose="02010609060101010101" pitchFamily="49" charset="-122"/>
                <a:ea typeface="仿宋" panose="02010609060101010101" pitchFamily="49" charset="-122"/>
              </a:rPr>
              <a:t>，简称</a:t>
            </a:r>
            <a:r>
              <a:rPr lang="zh-CN" altLang="en-US" dirty="0" smtClean="0">
                <a:solidFill>
                  <a:srgbClr val="C00000"/>
                </a:solidFill>
                <a:latin typeface="仿宋" panose="02010609060101010101" pitchFamily="49" charset="-122"/>
                <a:ea typeface="仿宋" panose="02010609060101010101" pitchFamily="49" charset="-122"/>
              </a:rPr>
              <a:t>惯性力</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58116422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3182" y="788478"/>
            <a:ext cx="8568952" cy="5459922"/>
          </a:xfrm>
        </p:spPr>
        <p:txBody>
          <a:bodyPr/>
          <a:lstStyle/>
          <a:p>
            <a:r>
              <a:rPr lang="zh-CN" altLang="en-US" sz="2800" b="1" dirty="0" smtClean="0">
                <a:latin typeface="仿宋" panose="02010609060101010101" pitchFamily="49" charset="-122"/>
                <a:ea typeface="仿宋" panose="02010609060101010101" pitchFamily="49" charset="-122"/>
              </a:rPr>
              <a:t>实验一</a:t>
            </a:r>
            <a:r>
              <a:rPr lang="zh-CN" altLang="en-US" sz="2800" dirty="0" smtClean="0">
                <a:latin typeface="仿宋" panose="02010609060101010101" pitchFamily="49" charset="-122"/>
                <a:ea typeface="仿宋" panose="02010609060101010101" pitchFamily="49" charset="-122"/>
              </a:rPr>
              <a:t>：</a:t>
            </a:r>
            <a:endParaRPr lang="en-US" altLang="zh-CN" sz="2800" dirty="0" smtClean="0">
              <a:latin typeface="仿宋" panose="02010609060101010101" pitchFamily="49" charset="-122"/>
              <a:ea typeface="仿宋" panose="02010609060101010101" pitchFamily="49" charset="-122"/>
            </a:endParaRPr>
          </a:p>
          <a:p>
            <a:pPr marL="0" indent="0">
              <a:buNone/>
            </a:pPr>
            <a:r>
              <a:rPr lang="zh-CN" altLang="en-US" sz="2800" dirty="0">
                <a:latin typeface="仿宋" panose="02010609060101010101" pitchFamily="49" charset="-122"/>
                <a:ea typeface="仿宋" panose="02010609060101010101" pitchFamily="49" charset="-122"/>
              </a:rPr>
              <a:t>车厢内一光滑平板上放一小球，车厢静止或匀速直线运动时，小球都保持静止状态，当车厢有加速度      时，以地球为参照系，小球仍静止，若以车厢为参照系，发现小球有一加速度      ，而其所受合力为零，虽然牛顿第二定律不成立，人们习惯用牛顿第二定律分析受力问题，于是设想小球必然受到一向后的力：</a:t>
            </a:r>
            <a:endParaRPr lang="en-US" altLang="zh-CN" sz="2800" dirty="0">
              <a:latin typeface="仿宋" panose="02010609060101010101" pitchFamily="49" charset="-122"/>
              <a:ea typeface="仿宋" panose="02010609060101010101" pitchFamily="49" charset="-122"/>
            </a:endParaRPr>
          </a:p>
          <a:p>
            <a:endParaRPr lang="en-US" altLang="zh-CN" sz="2800" dirty="0" smtClean="0"/>
          </a:p>
          <a:p>
            <a:endParaRPr lang="en-US" altLang="zh-CN" sz="2800" dirty="0"/>
          </a:p>
          <a:p>
            <a:pPr marL="0" indent="0">
              <a:buNone/>
            </a:pPr>
            <a:endParaRPr lang="en-US" altLang="zh-CN" sz="2800" dirty="0" smtClean="0"/>
          </a:p>
        </p:txBody>
      </p:sp>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46</a:t>
            </a:fld>
            <a:endParaRPr lang="en-US" altLang="zh-CN"/>
          </a:p>
        </p:txBody>
      </p:sp>
      <p:sp>
        <p:nvSpPr>
          <p:cNvPr id="5" name="矩形 4"/>
          <p:cNvSpPr/>
          <p:nvPr/>
        </p:nvSpPr>
        <p:spPr bwMode="auto">
          <a:xfrm>
            <a:off x="3921840" y="4151354"/>
            <a:ext cx="2000264" cy="10001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6" name="椭圆 5"/>
          <p:cNvSpPr/>
          <p:nvPr/>
        </p:nvSpPr>
        <p:spPr bwMode="auto">
          <a:xfrm>
            <a:off x="4064716" y="4937172"/>
            <a:ext cx="428628" cy="42862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椭圆 6"/>
          <p:cNvSpPr/>
          <p:nvPr/>
        </p:nvSpPr>
        <p:spPr bwMode="auto">
          <a:xfrm>
            <a:off x="5207724" y="4937172"/>
            <a:ext cx="428628" cy="42862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矩形 7"/>
          <p:cNvSpPr/>
          <p:nvPr/>
        </p:nvSpPr>
        <p:spPr bwMode="auto">
          <a:xfrm>
            <a:off x="4564782" y="4579982"/>
            <a:ext cx="1357322" cy="142876"/>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 name="椭圆 8"/>
          <p:cNvSpPr/>
          <p:nvPr/>
        </p:nvSpPr>
        <p:spPr bwMode="auto">
          <a:xfrm>
            <a:off x="4993410" y="4294230"/>
            <a:ext cx="285752" cy="2857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1" name="直接连接符 10"/>
          <p:cNvCxnSpPr/>
          <p:nvPr/>
        </p:nvCxnSpPr>
        <p:spPr bwMode="auto">
          <a:xfrm>
            <a:off x="4707658" y="4722858"/>
            <a:ext cx="1214446" cy="285752"/>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68612" name="Object 4"/>
          <p:cNvGraphicFramePr>
            <a:graphicFrameLocks noChangeAspect="1"/>
          </p:cNvGraphicFramePr>
          <p:nvPr>
            <p:extLst>
              <p:ext uri="{D42A27DB-BD31-4B8C-83A1-F6EECF244321}">
                <p14:modId xmlns:p14="http://schemas.microsoft.com/office/powerpoint/2010/main" val="3291132851"/>
              </p:ext>
            </p:extLst>
          </p:nvPr>
        </p:nvGraphicFramePr>
        <p:xfrm>
          <a:off x="2405490" y="4151354"/>
          <a:ext cx="1280790" cy="516733"/>
        </p:xfrm>
        <a:graphic>
          <a:graphicData uri="http://schemas.openxmlformats.org/presentationml/2006/ole">
            <mc:AlternateContent xmlns:mc="http://schemas.openxmlformats.org/markup-compatibility/2006">
              <mc:Choice xmlns:v="urn:schemas-microsoft-com:vml" Requires="v">
                <p:oleObj spid="_x0000_s176465" name="公式" r:id="rId3" imgW="545626" imgH="215713" progId="Equation.3">
                  <p:embed/>
                </p:oleObj>
              </mc:Choice>
              <mc:Fallback>
                <p:oleObj name="公式" r:id="rId3" imgW="545626" imgH="215713" progId="Equation.3">
                  <p:embed/>
                  <p:pic>
                    <p:nvPicPr>
                      <p:cNvPr id="0" name="Picture 1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5490" y="4151354"/>
                        <a:ext cx="1280790" cy="516733"/>
                      </a:xfrm>
                      <a:prstGeom prst="rect">
                        <a:avLst/>
                      </a:prstGeom>
                      <a:solidFill>
                        <a:schemeClr val="bg1"/>
                      </a:solidFill>
                    </p:spPr>
                  </p:pic>
                </p:oleObj>
              </mc:Fallback>
            </mc:AlternateContent>
          </a:graphicData>
        </a:graphic>
      </p:graphicFrame>
      <p:cxnSp>
        <p:nvCxnSpPr>
          <p:cNvPr id="19" name="直接箭头连接符 18"/>
          <p:cNvCxnSpPr/>
          <p:nvPr/>
        </p:nvCxnSpPr>
        <p:spPr bwMode="auto">
          <a:xfrm>
            <a:off x="6350732" y="4508544"/>
            <a:ext cx="571504"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68613" name="Object 5"/>
          <p:cNvGraphicFramePr>
            <a:graphicFrameLocks noChangeAspect="1"/>
          </p:cNvGraphicFramePr>
          <p:nvPr>
            <p:extLst>
              <p:ext uri="{D42A27DB-BD31-4B8C-83A1-F6EECF244321}">
                <p14:modId xmlns:p14="http://schemas.microsoft.com/office/powerpoint/2010/main" val="3034241744"/>
              </p:ext>
            </p:extLst>
          </p:nvPr>
        </p:nvGraphicFramePr>
        <p:xfrm>
          <a:off x="6494178" y="4005064"/>
          <a:ext cx="303800" cy="434322"/>
        </p:xfrm>
        <a:graphic>
          <a:graphicData uri="http://schemas.openxmlformats.org/presentationml/2006/ole">
            <mc:AlternateContent xmlns:mc="http://schemas.openxmlformats.org/markup-compatibility/2006">
              <mc:Choice xmlns:v="urn:schemas-microsoft-com:vml" Requires="v">
                <p:oleObj spid="_x0000_s176466" name="公式" r:id="rId5" imgW="126725" imgH="177415" progId="Equation.3">
                  <p:embed/>
                </p:oleObj>
              </mc:Choice>
              <mc:Fallback>
                <p:oleObj name="公式" r:id="rId5" imgW="126725" imgH="177415" progId="Equation.3">
                  <p:embed/>
                  <p:pic>
                    <p:nvPicPr>
                      <p:cNvPr id="0" name="Picture 1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4178" y="4005064"/>
                        <a:ext cx="303800" cy="434322"/>
                      </a:xfrm>
                      <a:prstGeom prst="rect">
                        <a:avLst/>
                      </a:prstGeom>
                      <a:solidFill>
                        <a:schemeClr val="bg1"/>
                      </a:solidFill>
                    </p:spPr>
                  </p:pic>
                </p:oleObj>
              </mc:Fallback>
            </mc:AlternateContent>
          </a:graphicData>
        </a:graphic>
      </p:graphicFrame>
      <p:cxnSp>
        <p:nvCxnSpPr>
          <p:cNvPr id="12" name="直接箭头连接符 11"/>
          <p:cNvCxnSpPr/>
          <p:nvPr/>
        </p:nvCxnSpPr>
        <p:spPr bwMode="auto">
          <a:xfrm flipH="1">
            <a:off x="3773642" y="4437106"/>
            <a:ext cx="1219768" cy="0"/>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graphicFrame>
        <p:nvGraphicFramePr>
          <p:cNvPr id="10" name="对象 9"/>
          <p:cNvGraphicFramePr>
            <a:graphicFrameLocks noChangeAspect="1"/>
          </p:cNvGraphicFramePr>
          <p:nvPr>
            <p:extLst>
              <p:ext uri="{D42A27DB-BD31-4B8C-83A1-F6EECF244321}">
                <p14:modId xmlns:p14="http://schemas.microsoft.com/office/powerpoint/2010/main" val="4051368902"/>
              </p:ext>
            </p:extLst>
          </p:nvPr>
        </p:nvGraphicFramePr>
        <p:xfrm>
          <a:off x="8103244" y="1700808"/>
          <a:ext cx="357188" cy="511175"/>
        </p:xfrm>
        <a:graphic>
          <a:graphicData uri="http://schemas.openxmlformats.org/presentationml/2006/ole">
            <mc:AlternateContent xmlns:mc="http://schemas.openxmlformats.org/markup-compatibility/2006">
              <mc:Choice xmlns:v="urn:schemas-microsoft-com:vml" Requires="v">
                <p:oleObj spid="_x0000_s176467" name="公式" r:id="rId7" imgW="126725" imgH="177415" progId="Equation.3">
                  <p:embed/>
                </p:oleObj>
              </mc:Choice>
              <mc:Fallback>
                <p:oleObj name="公式" r:id="rId7" imgW="126725" imgH="177415" progId="Equation.3">
                  <p:embed/>
                  <p:pic>
                    <p:nvPicPr>
                      <p:cNvPr id="0" name="Picture 1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3244" y="1700808"/>
                        <a:ext cx="357188" cy="511175"/>
                      </a:xfrm>
                      <a:prstGeom prst="rect">
                        <a:avLst/>
                      </a:prstGeom>
                      <a:solidFill>
                        <a:schemeClr val="bg1"/>
                      </a:solid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570015937"/>
              </p:ext>
            </p:extLst>
          </p:nvPr>
        </p:nvGraphicFramePr>
        <p:xfrm>
          <a:off x="4648002" y="2636912"/>
          <a:ext cx="500062" cy="474662"/>
        </p:xfrm>
        <a:graphic>
          <a:graphicData uri="http://schemas.openxmlformats.org/presentationml/2006/ole">
            <mc:AlternateContent xmlns:mc="http://schemas.openxmlformats.org/markup-compatibility/2006">
              <mc:Choice xmlns:v="urn:schemas-microsoft-com:vml" Requires="v">
                <p:oleObj spid="_x0000_s176468" name="公式" r:id="rId9" imgW="190335" imgH="177646" progId="Equation.3">
                  <p:embed/>
                </p:oleObj>
              </mc:Choice>
              <mc:Fallback>
                <p:oleObj name="公式" r:id="rId9" imgW="190335" imgH="177646" progId="Equation.3">
                  <p:embed/>
                  <p:pic>
                    <p:nvPicPr>
                      <p:cNvPr id="0" name="Picture 1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002" y="2636912"/>
                        <a:ext cx="500062" cy="474662"/>
                      </a:xfrm>
                      <a:prstGeom prst="rect">
                        <a:avLst/>
                      </a:prstGeom>
                      <a:solidFill>
                        <a:schemeClr val="bg1"/>
                      </a:solid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fade">
                                      <p:cBhvr>
                                        <p:cTn id="7" dur="500"/>
                                        <p:tgtEl>
                                          <p:spTgt spid="6861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714356"/>
            <a:ext cx="7772400" cy="5381644"/>
          </a:xfrm>
        </p:spPr>
        <p:txBody>
          <a:bodyPr/>
          <a:lstStyle/>
          <a:p>
            <a:r>
              <a:rPr lang="zh-CN" altLang="en-US" sz="2800" b="1" dirty="0" smtClean="0">
                <a:latin typeface="仿宋" panose="02010609060101010101" pitchFamily="49" charset="-122"/>
                <a:ea typeface="仿宋" panose="02010609060101010101" pitchFamily="49" charset="-122"/>
              </a:rPr>
              <a:t>实验二</a:t>
            </a:r>
            <a:r>
              <a:rPr lang="zh-CN" altLang="en-US" sz="2800" dirty="0" smtClean="0">
                <a:latin typeface="仿宋" panose="02010609060101010101" pitchFamily="49" charset="-122"/>
                <a:ea typeface="仿宋" panose="02010609060101010101" pitchFamily="49" charset="-122"/>
              </a:rPr>
              <a:t>：</a:t>
            </a:r>
            <a:endParaRPr lang="en-US" altLang="zh-CN" sz="2800" dirty="0" smtClean="0">
              <a:latin typeface="仿宋" panose="02010609060101010101" pitchFamily="49" charset="-122"/>
              <a:ea typeface="仿宋" panose="02010609060101010101" pitchFamily="49" charset="-122"/>
            </a:endParaRPr>
          </a:p>
          <a:p>
            <a:pPr marL="0" lvl="0" indent="0">
              <a:buNone/>
            </a:pPr>
            <a:r>
              <a:rPr lang="zh-CN" altLang="en-US" sz="2800" dirty="0">
                <a:solidFill>
                  <a:srgbClr val="000000"/>
                </a:solidFill>
                <a:latin typeface="仿宋" panose="02010609060101010101" pitchFamily="49" charset="-122"/>
                <a:ea typeface="仿宋" panose="02010609060101010101" pitchFamily="49" charset="-122"/>
              </a:rPr>
              <a:t>以地球为参照系，小球加速度    ，且弹簧施力为        ，牛顿定律成立。如以车厢为参照系，发现小球受一力            ，但小球静止不动，于是假想小球还受到另一大小相等，方向相反的</a:t>
            </a:r>
            <a:r>
              <a:rPr lang="zh-CN" altLang="en-US" sz="2800" dirty="0" smtClean="0">
                <a:solidFill>
                  <a:srgbClr val="000000"/>
                </a:solidFill>
                <a:latin typeface="仿宋" panose="02010609060101010101" pitchFamily="49" charset="-122"/>
                <a:ea typeface="仿宋" panose="02010609060101010101" pitchFamily="49" charset="-122"/>
              </a:rPr>
              <a:t>作用力。</a:t>
            </a:r>
            <a:endParaRPr lang="en-US" altLang="zh-CN" sz="2800" dirty="0">
              <a:solidFill>
                <a:srgbClr val="000000"/>
              </a:solidFill>
              <a:latin typeface="仿宋" panose="02010609060101010101" pitchFamily="49" charset="-122"/>
              <a:ea typeface="仿宋" panose="02010609060101010101" pitchFamily="49" charset="-122"/>
            </a:endParaRPr>
          </a:p>
          <a:p>
            <a:pPr lvl="0">
              <a:buNone/>
            </a:pPr>
            <a:endParaRPr lang="en-US" altLang="zh-CN" sz="2800" dirty="0" smtClean="0">
              <a:solidFill>
                <a:srgbClr val="000000"/>
              </a:solidFill>
              <a:latin typeface="仿宋" panose="02010609060101010101" pitchFamily="49" charset="-122"/>
              <a:ea typeface="仿宋" panose="02010609060101010101" pitchFamily="49" charset="-122"/>
            </a:endParaRPr>
          </a:p>
          <a:p>
            <a:pPr lvl="0">
              <a:buNone/>
            </a:pPr>
            <a:endParaRPr lang="en-US" altLang="zh-CN" sz="2800" dirty="0" smtClean="0">
              <a:solidFill>
                <a:srgbClr val="000000"/>
              </a:solidFill>
              <a:latin typeface="仿宋" panose="02010609060101010101" pitchFamily="49" charset="-122"/>
              <a:ea typeface="仿宋" panose="02010609060101010101" pitchFamily="49" charset="-122"/>
            </a:endParaRPr>
          </a:p>
          <a:p>
            <a:pPr lvl="0">
              <a:buNone/>
            </a:pPr>
            <a:endParaRPr lang="en-US" altLang="zh-CN" sz="2800" dirty="0">
              <a:solidFill>
                <a:srgbClr val="000000"/>
              </a:solidFill>
              <a:latin typeface="仿宋" panose="02010609060101010101" pitchFamily="49" charset="-122"/>
              <a:ea typeface="仿宋" panose="02010609060101010101" pitchFamily="49" charset="-122"/>
            </a:endParaRPr>
          </a:p>
          <a:p>
            <a:pPr lvl="0">
              <a:buNone/>
            </a:pPr>
            <a:endParaRPr lang="en-US" altLang="zh-CN" sz="2800" dirty="0" smtClean="0">
              <a:solidFill>
                <a:srgbClr val="000000"/>
              </a:solidFill>
              <a:latin typeface="仿宋" panose="02010609060101010101" pitchFamily="49" charset="-122"/>
              <a:ea typeface="仿宋" panose="02010609060101010101" pitchFamily="49" charset="-122"/>
            </a:endParaRPr>
          </a:p>
          <a:p>
            <a:pPr lvl="0">
              <a:buNone/>
            </a:pPr>
            <a:r>
              <a:rPr lang="zh-CN" altLang="en-US" sz="2800" dirty="0" smtClean="0">
                <a:solidFill>
                  <a:srgbClr val="000000"/>
                </a:solidFill>
                <a:latin typeface="仿宋" panose="02010609060101010101" pitchFamily="49" charset="-122"/>
                <a:ea typeface="仿宋" panose="02010609060101010101" pitchFamily="49" charset="-122"/>
              </a:rPr>
              <a:t>即                 </a:t>
            </a:r>
            <a:r>
              <a:rPr lang="en-US" altLang="zh-CN" sz="2800" dirty="0" smtClean="0">
                <a:solidFill>
                  <a:srgbClr val="000000"/>
                </a:solidFill>
                <a:latin typeface="仿宋" panose="02010609060101010101" pitchFamily="49" charset="-122"/>
                <a:ea typeface="仿宋" panose="02010609060101010101" pitchFamily="49" charset="-122"/>
              </a:rPr>
              <a:t> </a:t>
            </a:r>
            <a:r>
              <a:rPr lang="zh-CN" altLang="en-US" sz="2800" dirty="0" smtClean="0">
                <a:solidFill>
                  <a:srgbClr val="000000"/>
                </a:solidFill>
                <a:latin typeface="仿宋" panose="02010609060101010101" pitchFamily="49" charset="-122"/>
                <a:ea typeface="仿宋" panose="02010609060101010101" pitchFamily="49" charset="-122"/>
              </a:rPr>
              <a:t>，这样</a:t>
            </a:r>
            <a:r>
              <a:rPr lang="zh-CN" altLang="en-US" sz="2800" dirty="0">
                <a:solidFill>
                  <a:srgbClr val="000000"/>
                </a:solidFill>
                <a:latin typeface="仿宋" panose="02010609060101010101" pitchFamily="49" charset="-122"/>
                <a:ea typeface="仿宋" panose="02010609060101010101" pitchFamily="49" charset="-122"/>
              </a:rPr>
              <a:t>才符合牛顿定律</a:t>
            </a:r>
            <a:r>
              <a:rPr lang="zh-CN" altLang="en-US" sz="2800" dirty="0" smtClean="0">
                <a:solidFill>
                  <a:srgbClr val="000000"/>
                </a:solidFill>
              </a:rPr>
              <a:t>。</a:t>
            </a:r>
            <a:r>
              <a:rPr lang="zh-CN" altLang="en-US" sz="2400" dirty="0" smtClean="0"/>
              <a:t>  </a:t>
            </a:r>
            <a:endParaRPr lang="zh-CN" altLang="en-US" sz="2400" dirty="0"/>
          </a:p>
        </p:txBody>
      </p:sp>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47</a:t>
            </a:fld>
            <a:endParaRPr lang="en-US" altLang="zh-CN"/>
          </a:p>
        </p:txBody>
      </p:sp>
      <p:sp>
        <p:nvSpPr>
          <p:cNvPr id="5" name="矩形 4"/>
          <p:cNvSpPr/>
          <p:nvPr/>
        </p:nvSpPr>
        <p:spPr bwMode="auto">
          <a:xfrm>
            <a:off x="3779912" y="3641604"/>
            <a:ext cx="2000264" cy="10001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6" name="椭圆 5"/>
          <p:cNvSpPr/>
          <p:nvPr/>
        </p:nvSpPr>
        <p:spPr bwMode="auto">
          <a:xfrm>
            <a:off x="3922788" y="4427422"/>
            <a:ext cx="428628" cy="42862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椭圆 6"/>
          <p:cNvSpPr/>
          <p:nvPr/>
        </p:nvSpPr>
        <p:spPr bwMode="auto">
          <a:xfrm>
            <a:off x="5065796" y="4427422"/>
            <a:ext cx="428628" cy="42862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矩形 7"/>
          <p:cNvSpPr/>
          <p:nvPr/>
        </p:nvSpPr>
        <p:spPr bwMode="auto">
          <a:xfrm>
            <a:off x="4422854" y="4070232"/>
            <a:ext cx="1357322" cy="142876"/>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 name="椭圆 8"/>
          <p:cNvSpPr/>
          <p:nvPr/>
        </p:nvSpPr>
        <p:spPr bwMode="auto">
          <a:xfrm>
            <a:off x="4851482" y="3784480"/>
            <a:ext cx="285752" cy="2857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0" name="直接连接符 9"/>
          <p:cNvCxnSpPr/>
          <p:nvPr/>
        </p:nvCxnSpPr>
        <p:spPr bwMode="auto">
          <a:xfrm>
            <a:off x="4565730" y="4208363"/>
            <a:ext cx="1214446" cy="28575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直接箭头连接符 10"/>
          <p:cNvCxnSpPr/>
          <p:nvPr/>
        </p:nvCxnSpPr>
        <p:spPr bwMode="auto">
          <a:xfrm>
            <a:off x="5940152" y="3998794"/>
            <a:ext cx="571504"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12" name="Object 5"/>
          <p:cNvGraphicFramePr>
            <a:graphicFrameLocks noChangeAspect="1"/>
          </p:cNvGraphicFramePr>
          <p:nvPr>
            <p:extLst>
              <p:ext uri="{D42A27DB-BD31-4B8C-83A1-F6EECF244321}">
                <p14:modId xmlns:p14="http://schemas.microsoft.com/office/powerpoint/2010/main" val="4259253895"/>
              </p:ext>
            </p:extLst>
          </p:nvPr>
        </p:nvGraphicFramePr>
        <p:xfrm>
          <a:off x="6011590" y="3570166"/>
          <a:ext cx="214312" cy="306387"/>
        </p:xfrm>
        <a:graphic>
          <a:graphicData uri="http://schemas.openxmlformats.org/presentationml/2006/ole">
            <mc:AlternateContent xmlns:mc="http://schemas.openxmlformats.org/markup-compatibility/2006">
              <mc:Choice xmlns:v="urn:schemas-microsoft-com:vml" Requires="v">
                <p:oleObj spid="_x0000_s175792" name="公式" r:id="rId3" imgW="126725" imgH="177415" progId="Equation.3">
                  <p:embed/>
                </p:oleObj>
              </mc:Choice>
              <mc:Fallback>
                <p:oleObj name="公式" r:id="rId3" imgW="126725" imgH="177415" progId="Equation.3">
                  <p:embed/>
                  <p:pic>
                    <p:nvPicPr>
                      <p:cNvPr id="0" name="Picture 3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590" y="3570166"/>
                        <a:ext cx="214312" cy="306387"/>
                      </a:xfrm>
                      <a:prstGeom prst="rect">
                        <a:avLst/>
                      </a:prstGeom>
                      <a:solidFill>
                        <a:schemeClr val="bg1"/>
                      </a:solidFill>
                    </p:spPr>
                  </p:pic>
                </p:oleObj>
              </mc:Fallback>
            </mc:AlternateContent>
          </a:graphicData>
        </a:graphic>
      </p:graphicFrame>
      <p:pic>
        <p:nvPicPr>
          <p:cNvPr id="69636" name="Picture 4"/>
          <p:cNvPicPr>
            <a:picLocks noChangeAspect="1" noChangeArrowheads="1"/>
          </p:cNvPicPr>
          <p:nvPr/>
        </p:nvPicPr>
        <p:blipFill>
          <a:blip r:embed="rId5"/>
          <a:srcRect/>
          <a:stretch>
            <a:fillRect/>
          </a:stretch>
        </p:blipFill>
        <p:spPr bwMode="auto">
          <a:xfrm>
            <a:off x="5137234" y="3784480"/>
            <a:ext cx="642942" cy="263022"/>
          </a:xfrm>
          <a:prstGeom prst="rect">
            <a:avLst/>
          </a:prstGeom>
          <a:noFill/>
          <a:ln w="9525">
            <a:noFill/>
            <a:miter lim="800000"/>
            <a:headEnd/>
            <a:tailEnd/>
          </a:ln>
          <a:effectLst/>
        </p:spPr>
      </p:pic>
      <p:graphicFrame>
        <p:nvGraphicFramePr>
          <p:cNvPr id="69637" name="Object 5"/>
          <p:cNvGraphicFramePr>
            <a:graphicFrameLocks noChangeAspect="1"/>
          </p:cNvGraphicFramePr>
          <p:nvPr>
            <p:extLst>
              <p:ext uri="{D42A27DB-BD31-4B8C-83A1-F6EECF244321}">
                <p14:modId xmlns:p14="http://schemas.microsoft.com/office/powerpoint/2010/main" val="1926384645"/>
              </p:ext>
            </p:extLst>
          </p:nvPr>
        </p:nvGraphicFramePr>
        <p:xfrm>
          <a:off x="5351548" y="3212976"/>
          <a:ext cx="214313" cy="350837"/>
        </p:xfrm>
        <a:graphic>
          <a:graphicData uri="http://schemas.openxmlformats.org/presentationml/2006/ole">
            <mc:AlternateContent xmlns:mc="http://schemas.openxmlformats.org/markup-compatibility/2006">
              <mc:Choice xmlns:v="urn:schemas-microsoft-com:vml" Requires="v">
                <p:oleObj spid="_x0000_s175793" name="公式" r:id="rId6" imgW="126835" imgH="202936" progId="Equation.3">
                  <p:embed/>
                </p:oleObj>
              </mc:Choice>
              <mc:Fallback>
                <p:oleObj name="公式" r:id="rId6" imgW="126835" imgH="202936" progId="Equation.3">
                  <p:embed/>
                  <p:pic>
                    <p:nvPicPr>
                      <p:cNvPr id="0" name="Picture 3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1548" y="3212976"/>
                        <a:ext cx="214313" cy="350837"/>
                      </a:xfrm>
                      <a:prstGeom prst="rect">
                        <a:avLst/>
                      </a:prstGeom>
                      <a:solidFill>
                        <a:schemeClr val="bg1"/>
                      </a:solidFill>
                    </p:spPr>
                  </p:pic>
                </p:oleObj>
              </mc:Fallback>
            </mc:AlternateContent>
          </a:graphicData>
        </a:graphic>
      </p:graphicFrame>
      <p:graphicFrame>
        <p:nvGraphicFramePr>
          <p:cNvPr id="69641" name="Object 9"/>
          <p:cNvGraphicFramePr>
            <a:graphicFrameLocks noChangeAspect="1"/>
          </p:cNvGraphicFramePr>
          <p:nvPr>
            <p:extLst>
              <p:ext uri="{D42A27DB-BD31-4B8C-83A1-F6EECF244321}">
                <p14:modId xmlns:p14="http://schemas.microsoft.com/office/powerpoint/2010/main" val="2069693596"/>
              </p:ext>
            </p:extLst>
          </p:nvPr>
        </p:nvGraphicFramePr>
        <p:xfrm>
          <a:off x="1547664" y="5461665"/>
          <a:ext cx="2016224" cy="576064"/>
        </p:xfrm>
        <a:graphic>
          <a:graphicData uri="http://schemas.openxmlformats.org/presentationml/2006/ole">
            <mc:AlternateContent xmlns:mc="http://schemas.openxmlformats.org/markup-compatibility/2006">
              <mc:Choice xmlns:v="urn:schemas-microsoft-com:vml" Requires="v">
                <p:oleObj spid="_x0000_s175794" name="公式" r:id="rId8" imgW="863225" imgH="241195" progId="Equation.3">
                  <p:embed/>
                </p:oleObj>
              </mc:Choice>
              <mc:Fallback>
                <p:oleObj name="公式" r:id="rId8" imgW="863225" imgH="241195" progId="Equation.3">
                  <p:embed/>
                  <p:pic>
                    <p:nvPicPr>
                      <p:cNvPr id="0" name="Picture 3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7664" y="5461665"/>
                        <a:ext cx="2016224" cy="576064"/>
                      </a:xfrm>
                      <a:prstGeom prst="rect">
                        <a:avLst/>
                      </a:prstGeom>
                      <a:solidFill>
                        <a:schemeClr val="bg1"/>
                      </a:solidFill>
                    </p:spPr>
                  </p:pic>
                </p:oleObj>
              </mc:Fallback>
            </mc:AlternateContent>
          </a:graphicData>
        </a:graphic>
      </p:graphicFrame>
      <p:graphicFrame>
        <p:nvGraphicFramePr>
          <p:cNvPr id="69642" name="Object 10"/>
          <p:cNvGraphicFramePr>
            <a:graphicFrameLocks noChangeAspect="1"/>
          </p:cNvGraphicFramePr>
          <p:nvPr>
            <p:extLst>
              <p:ext uri="{D42A27DB-BD31-4B8C-83A1-F6EECF244321}">
                <p14:modId xmlns:p14="http://schemas.microsoft.com/office/powerpoint/2010/main" val="429989880"/>
              </p:ext>
            </p:extLst>
          </p:nvPr>
        </p:nvGraphicFramePr>
        <p:xfrm>
          <a:off x="1171342" y="3661465"/>
          <a:ext cx="1528450" cy="631631"/>
        </p:xfrm>
        <a:graphic>
          <a:graphicData uri="http://schemas.openxmlformats.org/presentationml/2006/ole">
            <mc:AlternateContent xmlns:mc="http://schemas.openxmlformats.org/markup-compatibility/2006">
              <mc:Choice xmlns:v="urn:schemas-microsoft-com:vml" Requires="v">
                <p:oleObj spid="_x0000_s175795" name="公式" r:id="rId10" imgW="596900" imgH="241300" progId="Equation.3">
                  <p:embed/>
                </p:oleObj>
              </mc:Choice>
              <mc:Fallback>
                <p:oleObj name="公式" r:id="rId10" imgW="596900" imgH="241300" progId="Equation.3">
                  <p:embed/>
                  <p:pic>
                    <p:nvPicPr>
                      <p:cNvPr id="0" name="Picture 3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1342" y="3661465"/>
                        <a:ext cx="1528450" cy="631631"/>
                      </a:xfrm>
                      <a:prstGeom prst="rect">
                        <a:avLst/>
                      </a:prstGeom>
                      <a:solidFill>
                        <a:schemeClr val="bg1"/>
                      </a:solidFill>
                    </p:spPr>
                  </p:pic>
                </p:oleObj>
              </mc:Fallback>
            </mc:AlternateContent>
          </a:graphicData>
        </a:graphic>
      </p:graphicFrame>
      <p:cxnSp>
        <p:nvCxnSpPr>
          <p:cNvPr id="21" name="直接箭头连接符 20"/>
          <p:cNvCxnSpPr/>
          <p:nvPr/>
        </p:nvCxnSpPr>
        <p:spPr bwMode="auto">
          <a:xfrm flipH="1">
            <a:off x="3635896" y="3933056"/>
            <a:ext cx="1219768" cy="0"/>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graphicFrame>
        <p:nvGraphicFramePr>
          <p:cNvPr id="2" name="对象 1"/>
          <p:cNvGraphicFramePr>
            <a:graphicFrameLocks noChangeAspect="1"/>
          </p:cNvGraphicFramePr>
          <p:nvPr>
            <p:extLst>
              <p:ext uri="{D42A27DB-BD31-4B8C-83A1-F6EECF244321}">
                <p14:modId xmlns:p14="http://schemas.microsoft.com/office/powerpoint/2010/main" val="3688940591"/>
              </p:ext>
            </p:extLst>
          </p:nvPr>
        </p:nvGraphicFramePr>
        <p:xfrm>
          <a:off x="3275856" y="3559679"/>
          <a:ext cx="360040" cy="589401"/>
        </p:xfrm>
        <a:graphic>
          <a:graphicData uri="http://schemas.openxmlformats.org/presentationml/2006/ole">
            <mc:AlternateContent xmlns:mc="http://schemas.openxmlformats.org/markup-compatibility/2006">
              <mc:Choice xmlns:v="urn:schemas-microsoft-com:vml" Requires="v">
                <p:oleObj spid="_x0000_s175796" name="公式" r:id="rId12" imgW="126720" imgH="203040" progId="Equation.3">
                  <p:embed/>
                </p:oleObj>
              </mc:Choice>
              <mc:Fallback>
                <p:oleObj name="公式" r:id="rId12" imgW="126720" imgH="203040" progId="Equation.3">
                  <p:embed/>
                  <p:pic>
                    <p:nvPicPr>
                      <p:cNvPr id="0" name="Picture 3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5856" y="3559679"/>
                        <a:ext cx="360040" cy="589401"/>
                      </a:xfrm>
                      <a:prstGeom prst="rect">
                        <a:avLst/>
                      </a:prstGeom>
                      <a:solidFill>
                        <a:schemeClr val="bg1"/>
                      </a:solid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802194421"/>
              </p:ext>
            </p:extLst>
          </p:nvPr>
        </p:nvGraphicFramePr>
        <p:xfrm>
          <a:off x="5512098" y="1214438"/>
          <a:ext cx="500062" cy="500062"/>
        </p:xfrm>
        <a:graphic>
          <a:graphicData uri="http://schemas.openxmlformats.org/presentationml/2006/ole">
            <mc:AlternateContent xmlns:mc="http://schemas.openxmlformats.org/markup-compatibility/2006">
              <mc:Choice xmlns:v="urn:schemas-microsoft-com:vml" Requires="v">
                <p:oleObj spid="_x0000_s175797" name="Equation" r:id="rId14" imgW="126725" imgH="177415" progId="Equation.DSMT4">
                  <p:embed/>
                </p:oleObj>
              </mc:Choice>
              <mc:Fallback>
                <p:oleObj name="Equation" r:id="rId14" imgW="126725" imgH="177415" progId="Equation.DSMT4">
                  <p:embed/>
                  <p:pic>
                    <p:nvPicPr>
                      <p:cNvPr id="0" name="Picture 3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098" y="1214438"/>
                        <a:ext cx="500062"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077205706"/>
              </p:ext>
            </p:extLst>
          </p:nvPr>
        </p:nvGraphicFramePr>
        <p:xfrm>
          <a:off x="1547664" y="1704802"/>
          <a:ext cx="304800" cy="500062"/>
        </p:xfrm>
        <a:graphic>
          <a:graphicData uri="http://schemas.openxmlformats.org/presentationml/2006/ole">
            <mc:AlternateContent xmlns:mc="http://schemas.openxmlformats.org/markup-compatibility/2006">
              <mc:Choice xmlns:v="urn:schemas-microsoft-com:vml" Requires="v">
                <p:oleObj spid="_x0000_s175798" name="公式" r:id="rId15" imgW="126835" imgH="202936" progId="Equation.3">
                  <p:embed/>
                </p:oleObj>
              </mc:Choice>
              <mc:Fallback>
                <p:oleObj name="公式" r:id="rId15" imgW="126835" imgH="202936" progId="Equation.3">
                  <p:embed/>
                  <p:pic>
                    <p:nvPicPr>
                      <p:cNvPr id="0" name="Picture 3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1704802"/>
                        <a:ext cx="304800" cy="500062"/>
                      </a:xfrm>
                      <a:prstGeom prst="rect">
                        <a:avLst/>
                      </a:prstGeom>
                      <a:noFill/>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923770920"/>
              </p:ext>
            </p:extLst>
          </p:nvPr>
        </p:nvGraphicFramePr>
        <p:xfrm>
          <a:off x="3934197" y="2071688"/>
          <a:ext cx="1285875" cy="533400"/>
        </p:xfrm>
        <a:graphic>
          <a:graphicData uri="http://schemas.openxmlformats.org/presentationml/2006/ole">
            <mc:AlternateContent xmlns:mc="http://schemas.openxmlformats.org/markup-compatibility/2006">
              <mc:Choice xmlns:v="urn:schemas-microsoft-com:vml" Requires="v">
                <p:oleObj spid="_x0000_s175799" name="公式" r:id="rId16" imgW="469696" imgH="215806" progId="Equation.3">
                  <p:embed/>
                </p:oleObj>
              </mc:Choice>
              <mc:Fallback>
                <p:oleObj name="公式" r:id="rId16" imgW="469696" imgH="215806" progId="Equation.3">
                  <p:embed/>
                  <p:pic>
                    <p:nvPicPr>
                      <p:cNvPr id="0" name="Picture 3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34197" y="2071688"/>
                        <a:ext cx="12858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69642"/>
                                        </p:tgtEl>
                                        <p:attrNameLst>
                                          <p:attrName>style.visibility</p:attrName>
                                        </p:attrNameLst>
                                      </p:cBhvr>
                                      <p:to>
                                        <p:strVal val="visible"/>
                                      </p:to>
                                    </p:set>
                                    <p:animEffect transition="in" filter="fade">
                                      <p:cBhvr>
                                        <p:cTn id="13" dur="500"/>
                                        <p:tgtEl>
                                          <p:spTgt spid="696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9641"/>
                                        </p:tgtEl>
                                        <p:attrNameLst>
                                          <p:attrName>style.visibility</p:attrName>
                                        </p:attrNameLst>
                                      </p:cBhvr>
                                      <p:to>
                                        <p:strVal val="visible"/>
                                      </p:to>
                                    </p:set>
                                    <p:animEffect transition="in" filter="fade">
                                      <p:cBhvr>
                                        <p:cTn id="21" dur="500"/>
                                        <p:tgtEl>
                                          <p:spTgt spid="69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48</a:t>
            </a:fld>
            <a:endParaRPr lang="en-US" altLang="zh-CN"/>
          </a:p>
        </p:txBody>
      </p:sp>
      <p:sp>
        <p:nvSpPr>
          <p:cNvPr id="3" name="内容占位符 2"/>
          <p:cNvSpPr txBox="1">
            <a:spLocks/>
          </p:cNvSpPr>
          <p:nvPr/>
        </p:nvSpPr>
        <p:spPr>
          <a:xfrm>
            <a:off x="685800" y="714356"/>
            <a:ext cx="7772400" cy="5381644"/>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buFontTx/>
              <a:buNone/>
            </a:pPr>
            <a:r>
              <a:rPr lang="zh-CN" altLang="en-US" sz="2800" kern="0" dirty="0" smtClean="0">
                <a:latin typeface="仿宋" panose="02010609060101010101" pitchFamily="49" charset="-122"/>
                <a:ea typeface="仿宋" panose="02010609060101010101" pitchFamily="49" charset="-122"/>
              </a:rPr>
              <a:t>注意：</a:t>
            </a:r>
            <a:endParaRPr lang="en-US" altLang="zh-CN" sz="2800" kern="0" dirty="0" smtClean="0">
              <a:latin typeface="仿宋" panose="02010609060101010101" pitchFamily="49" charset="-122"/>
              <a:ea typeface="仿宋" panose="02010609060101010101" pitchFamily="49" charset="-122"/>
            </a:endParaRPr>
          </a:p>
          <a:p>
            <a:pPr>
              <a:buFontTx/>
              <a:buNone/>
            </a:pPr>
            <a:r>
              <a:rPr lang="en-US" altLang="zh-CN" sz="2800" kern="0" dirty="0" smtClean="0">
                <a:latin typeface="仿宋" panose="02010609060101010101" pitchFamily="49" charset="-122"/>
                <a:ea typeface="仿宋" panose="02010609060101010101" pitchFamily="49" charset="-122"/>
              </a:rPr>
              <a:t>1</a:t>
            </a:r>
            <a:r>
              <a:rPr lang="zh-CN" altLang="en-US" sz="2800" kern="0" dirty="0" smtClean="0">
                <a:latin typeface="仿宋" panose="02010609060101010101" pitchFamily="49" charset="-122"/>
                <a:ea typeface="仿宋" panose="02010609060101010101" pitchFamily="49" charset="-122"/>
              </a:rPr>
              <a:t>）惯性力是一假想力，不是由物体相互作用产生的，其没有反作用力。</a:t>
            </a:r>
            <a:endParaRPr lang="en-US" altLang="zh-CN" sz="2800" kern="0" dirty="0" smtClean="0">
              <a:latin typeface="仿宋" panose="02010609060101010101" pitchFamily="49" charset="-122"/>
              <a:ea typeface="仿宋" panose="02010609060101010101" pitchFamily="49" charset="-122"/>
            </a:endParaRPr>
          </a:p>
          <a:p>
            <a:pPr>
              <a:buFontTx/>
              <a:buNone/>
            </a:pPr>
            <a:r>
              <a:rPr lang="en-US" altLang="zh-CN" sz="2800" kern="0" dirty="0" smtClean="0">
                <a:latin typeface="仿宋" panose="02010609060101010101" pitchFamily="49" charset="-122"/>
                <a:ea typeface="仿宋" panose="02010609060101010101" pitchFamily="49" charset="-122"/>
              </a:rPr>
              <a:t>2</a:t>
            </a:r>
            <a:r>
              <a:rPr lang="zh-CN" altLang="en-US" sz="2800" kern="0" dirty="0" smtClean="0">
                <a:latin typeface="仿宋" panose="02010609060101010101" pitchFamily="49" charset="-122"/>
                <a:ea typeface="仿宋" panose="02010609060101010101" pitchFamily="49" charset="-122"/>
              </a:rPr>
              <a:t>）如果非惯性系的加速度为     ，则当对非惯性系内所有物体都附加一个惯性力             ，即可在非惯性系中直接应用牛顿定律。</a:t>
            </a:r>
            <a:endParaRPr lang="en-US" altLang="zh-CN" sz="2800" kern="0" dirty="0" smtClean="0">
              <a:latin typeface="仿宋" panose="02010609060101010101" pitchFamily="49" charset="-122"/>
              <a:ea typeface="仿宋" panose="02010609060101010101" pitchFamily="49" charset="-122"/>
            </a:endParaRPr>
          </a:p>
          <a:p>
            <a:pPr>
              <a:buFontTx/>
              <a:buNone/>
            </a:pPr>
            <a:r>
              <a:rPr lang="en-US" altLang="zh-CN" sz="2800" kern="0" dirty="0" smtClean="0">
                <a:latin typeface="仿宋" panose="02010609060101010101" pitchFamily="49" charset="-122"/>
                <a:ea typeface="仿宋" panose="02010609060101010101" pitchFamily="49" charset="-122"/>
              </a:rPr>
              <a:t>3</a:t>
            </a:r>
            <a:r>
              <a:rPr lang="zh-CN" altLang="en-US" sz="2800" kern="0" dirty="0" smtClean="0">
                <a:latin typeface="仿宋" panose="02010609060101010101" pitchFamily="49" charset="-122"/>
                <a:ea typeface="仿宋" panose="02010609060101010101" pitchFamily="49" charset="-122"/>
              </a:rPr>
              <a:t>）注意：实际受力</a:t>
            </a:r>
            <a:r>
              <a:rPr lang="en-US" altLang="zh-CN" sz="2800" kern="0" dirty="0" smtClean="0">
                <a:latin typeface="仿宋" panose="02010609060101010101" pitchFamily="49" charset="-122"/>
                <a:ea typeface="仿宋" panose="02010609060101010101" pitchFamily="49" charset="-122"/>
              </a:rPr>
              <a:t>+</a:t>
            </a:r>
            <a:r>
              <a:rPr lang="zh-CN" altLang="en-US" sz="2800" kern="0" dirty="0" smtClean="0">
                <a:latin typeface="仿宋" panose="02010609060101010101" pitchFamily="49" charset="-122"/>
                <a:ea typeface="仿宋" panose="02010609060101010101" pitchFamily="49" charset="-122"/>
              </a:rPr>
              <a:t>惯性力</a:t>
            </a:r>
            <a:endParaRPr lang="en-US" altLang="zh-CN" sz="2800" kern="0" dirty="0" smtClean="0">
              <a:latin typeface="仿宋" panose="02010609060101010101" pitchFamily="49" charset="-122"/>
              <a:ea typeface="仿宋" panose="02010609060101010101" pitchFamily="49" charset="-122"/>
            </a:endParaRPr>
          </a:p>
          <a:p>
            <a:pPr>
              <a:buFontTx/>
              <a:buNone/>
            </a:pPr>
            <a:r>
              <a:rPr lang="en-US" altLang="zh-CN" sz="2800" kern="0" dirty="0" smtClean="0">
                <a:latin typeface="仿宋" panose="02010609060101010101" pitchFamily="49" charset="-122"/>
                <a:ea typeface="仿宋" panose="02010609060101010101" pitchFamily="49" charset="-122"/>
              </a:rPr>
              <a:t>4</a:t>
            </a:r>
            <a:r>
              <a:rPr lang="zh-CN" altLang="en-US" sz="2800" kern="0" dirty="0" smtClean="0">
                <a:latin typeface="仿宋" panose="02010609060101010101" pitchFamily="49" charset="-122"/>
                <a:ea typeface="仿宋" panose="02010609060101010101" pitchFamily="49" charset="-122"/>
              </a:rPr>
              <a:t>）参照系始终统一</a:t>
            </a:r>
            <a:endParaRPr lang="en-US" altLang="zh-CN" sz="2800" kern="0" dirty="0" smtClean="0">
              <a:latin typeface="仿宋" panose="02010609060101010101" pitchFamily="49" charset="-122"/>
              <a:ea typeface="仿宋" panose="02010609060101010101" pitchFamily="49" charset="-122"/>
            </a:endParaRPr>
          </a:p>
          <a:p>
            <a:pPr>
              <a:buFontTx/>
              <a:buNone/>
            </a:pPr>
            <a:r>
              <a:rPr lang="en-US" altLang="zh-CN" sz="2800" kern="0" dirty="0" smtClean="0">
                <a:latin typeface="仿宋" panose="02010609060101010101" pitchFamily="49" charset="-122"/>
                <a:ea typeface="仿宋" panose="02010609060101010101" pitchFamily="49" charset="-122"/>
              </a:rPr>
              <a:t>5</a:t>
            </a:r>
            <a:r>
              <a:rPr lang="zh-CN" altLang="en-US" sz="2800" kern="0" dirty="0" smtClean="0">
                <a:latin typeface="仿宋" panose="02010609060101010101" pitchFamily="49" charset="-122"/>
                <a:ea typeface="仿宋" panose="02010609060101010101" pitchFamily="49" charset="-122"/>
              </a:rPr>
              <a:t>）得到的运动描述是相对于非惯性系的。  </a:t>
            </a:r>
            <a:endParaRPr lang="zh-CN" altLang="en-US" sz="2800" kern="0" dirty="0">
              <a:latin typeface="仿宋" panose="02010609060101010101" pitchFamily="49" charset="-122"/>
              <a:ea typeface="仿宋" panose="02010609060101010101" pitchFamily="49" charset="-122"/>
            </a:endParaRPr>
          </a:p>
        </p:txBody>
      </p:sp>
      <p:sp>
        <p:nvSpPr>
          <p:cNvPr id="4" name="灯片编号占位符 3"/>
          <p:cNvSpPr txBox="1">
            <a:spLocks/>
          </p:cNvSpPr>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kumimoji="0" sz="14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defRPr/>
            </a:pPr>
            <a:fld id="{29B2047C-0D02-4BCC-9DDA-D5FDDA93CD5E}" type="slidenum">
              <a:rPr lang="en-US" altLang="zh-CN" smtClean="0"/>
              <a:pPr>
                <a:defRPr/>
              </a:pPr>
              <a:t>48</a:t>
            </a:fld>
            <a:endParaRPr lang="en-US" altLang="zh-CN"/>
          </a:p>
        </p:txBody>
      </p:sp>
      <p:graphicFrame>
        <p:nvGraphicFramePr>
          <p:cNvPr id="17" name="Object 11"/>
          <p:cNvGraphicFramePr>
            <a:graphicFrameLocks noChangeAspect="1"/>
          </p:cNvGraphicFramePr>
          <p:nvPr>
            <p:extLst>
              <p:ext uri="{D42A27DB-BD31-4B8C-83A1-F6EECF244321}">
                <p14:modId xmlns:p14="http://schemas.microsoft.com/office/powerpoint/2010/main" val="365384586"/>
              </p:ext>
            </p:extLst>
          </p:nvPr>
        </p:nvGraphicFramePr>
        <p:xfrm>
          <a:off x="5293792" y="2132856"/>
          <a:ext cx="358328" cy="512278"/>
        </p:xfrm>
        <a:graphic>
          <a:graphicData uri="http://schemas.openxmlformats.org/presentationml/2006/ole">
            <mc:AlternateContent xmlns:mc="http://schemas.openxmlformats.org/markup-compatibility/2006">
              <mc:Choice xmlns:v="urn:schemas-microsoft-com:vml" Requires="v">
                <p:oleObj spid="_x0000_s92815" name="公式" r:id="rId3" imgW="126725" imgH="177415" progId="Equation.3">
                  <p:embed/>
                </p:oleObj>
              </mc:Choice>
              <mc:Fallback>
                <p:oleObj name="公式" r:id="rId3" imgW="126725" imgH="177415" progId="Equation.3">
                  <p:embed/>
                  <p:pic>
                    <p:nvPicPr>
                      <p:cNvPr id="0"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3792" y="2132856"/>
                        <a:ext cx="358328" cy="512278"/>
                      </a:xfrm>
                      <a:prstGeom prst="rect">
                        <a:avLst/>
                      </a:prstGeom>
                      <a:solidFill>
                        <a:schemeClr val="bg1"/>
                      </a:solidFill>
                    </p:spPr>
                  </p:pic>
                </p:oleObj>
              </mc:Fallback>
            </mc:AlternateContent>
          </a:graphicData>
        </a:graphic>
      </p:graphicFrame>
      <p:graphicFrame>
        <p:nvGraphicFramePr>
          <p:cNvPr id="18" name="Object 12"/>
          <p:cNvGraphicFramePr>
            <a:graphicFrameLocks noChangeAspect="1"/>
          </p:cNvGraphicFramePr>
          <p:nvPr>
            <p:extLst>
              <p:ext uri="{D42A27DB-BD31-4B8C-83A1-F6EECF244321}">
                <p14:modId xmlns:p14="http://schemas.microsoft.com/office/powerpoint/2010/main" val="1119904026"/>
              </p:ext>
            </p:extLst>
          </p:nvPr>
        </p:nvGraphicFramePr>
        <p:xfrm>
          <a:off x="6613570" y="2645134"/>
          <a:ext cx="936104" cy="579493"/>
        </p:xfrm>
        <a:graphic>
          <a:graphicData uri="http://schemas.openxmlformats.org/presentationml/2006/ole">
            <mc:AlternateContent xmlns:mc="http://schemas.openxmlformats.org/markup-compatibility/2006">
              <mc:Choice xmlns:v="urn:schemas-microsoft-com:vml" Requires="v">
                <p:oleObj spid="_x0000_s92816" name="Equation" r:id="rId5" imgW="355292" imgH="215713" progId="Equation.DSMT4">
                  <p:embed/>
                </p:oleObj>
              </mc:Choice>
              <mc:Fallback>
                <p:oleObj name="Equation" r:id="rId5" imgW="355292" imgH="215713" progId="Equation.DSMT4">
                  <p:embed/>
                  <p:pic>
                    <p:nvPicPr>
                      <p:cNvPr id="0" name="Picture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3570" y="2645134"/>
                        <a:ext cx="936104" cy="5794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0907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49</a:t>
            </a:fld>
            <a:endParaRPr lang="en-US" altLang="zh-CN"/>
          </a:p>
        </p:txBody>
      </p:sp>
      <p:grpSp>
        <p:nvGrpSpPr>
          <p:cNvPr id="3" name="Group 2"/>
          <p:cNvGrpSpPr>
            <a:grpSpLocks/>
          </p:cNvGrpSpPr>
          <p:nvPr/>
        </p:nvGrpSpPr>
        <p:grpSpPr bwMode="auto">
          <a:xfrm>
            <a:off x="5638265" y="1789429"/>
            <a:ext cx="2709788" cy="1330052"/>
            <a:chOff x="5616" y="8451"/>
            <a:chExt cx="3021" cy="1311"/>
          </a:xfrm>
        </p:grpSpPr>
        <p:sp>
          <p:nvSpPr>
            <p:cNvPr id="4" name="Rectangle 3"/>
            <p:cNvSpPr>
              <a:spLocks noChangeArrowheads="1"/>
            </p:cNvSpPr>
            <p:nvPr/>
          </p:nvSpPr>
          <p:spPr bwMode="auto">
            <a:xfrm>
              <a:off x="5901" y="8451"/>
              <a:ext cx="2736" cy="969"/>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 name="Line 4"/>
            <p:cNvSpPr>
              <a:spLocks noChangeShapeType="1"/>
            </p:cNvSpPr>
            <p:nvPr/>
          </p:nvSpPr>
          <p:spPr bwMode="auto">
            <a:xfrm flipH="1">
              <a:off x="5616" y="8850"/>
              <a:ext cx="45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Line 5"/>
            <p:cNvSpPr>
              <a:spLocks noChangeShapeType="1"/>
            </p:cNvSpPr>
            <p:nvPr/>
          </p:nvSpPr>
          <p:spPr bwMode="auto">
            <a:xfrm>
              <a:off x="7269" y="8451"/>
              <a:ext cx="228" cy="4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Oval 6"/>
            <p:cNvSpPr>
              <a:spLocks noChangeArrowheads="1"/>
            </p:cNvSpPr>
            <p:nvPr/>
          </p:nvSpPr>
          <p:spPr bwMode="auto">
            <a:xfrm>
              <a:off x="7440" y="8907"/>
              <a:ext cx="228" cy="22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7"/>
            <p:cNvSpPr>
              <a:spLocks noChangeArrowheads="1"/>
            </p:cNvSpPr>
            <p:nvPr/>
          </p:nvSpPr>
          <p:spPr bwMode="auto">
            <a:xfrm>
              <a:off x="6243" y="9420"/>
              <a:ext cx="342" cy="34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Oval 8"/>
            <p:cNvSpPr>
              <a:spLocks noChangeArrowheads="1"/>
            </p:cNvSpPr>
            <p:nvPr/>
          </p:nvSpPr>
          <p:spPr bwMode="auto">
            <a:xfrm>
              <a:off x="7953" y="9420"/>
              <a:ext cx="342" cy="34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Text Box 9"/>
            <p:cNvSpPr txBox="1">
              <a:spLocks noChangeArrowheads="1"/>
            </p:cNvSpPr>
            <p:nvPr/>
          </p:nvSpPr>
          <p:spPr bwMode="auto">
            <a:xfrm>
              <a:off x="6072" y="8451"/>
              <a:ext cx="513"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a</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sp>
        <p:nvSpPr>
          <p:cNvPr id="11" name="标题 1"/>
          <p:cNvSpPr txBox="1">
            <a:spLocks/>
          </p:cNvSpPr>
          <p:nvPr/>
        </p:nvSpPr>
        <p:spPr bwMode="auto">
          <a:xfrm>
            <a:off x="575653" y="565293"/>
            <a:ext cx="777240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lnSpc>
                <a:spcPct val="123000"/>
              </a:lnSpc>
            </a:pPr>
            <a:r>
              <a:rPr lang="zh-CN" altLang="en-US" sz="2800" kern="0" dirty="0">
                <a:latin typeface="仿宋" panose="02010609060101010101" pitchFamily="49" charset="-122"/>
                <a:ea typeface="仿宋" panose="02010609060101010101" pitchFamily="49" charset="-122"/>
              </a:rPr>
              <a:t>例：有一个小球通过一根细线挂在车顶，当车静止时小球铅直向下，当车以加速度</a:t>
            </a:r>
            <a:r>
              <a:rPr lang="en-US" altLang="zh-CN" sz="2800" kern="0" dirty="0">
                <a:latin typeface="仿宋" panose="02010609060101010101" pitchFamily="49" charset="-122"/>
                <a:ea typeface="仿宋" panose="02010609060101010101" pitchFamily="49" charset="-122"/>
              </a:rPr>
              <a:t>a</a:t>
            </a:r>
            <a:r>
              <a:rPr lang="zh-CN" altLang="en-US" sz="2800" kern="0" dirty="0">
                <a:latin typeface="仿宋" panose="02010609060101010101" pitchFamily="49" charset="-122"/>
                <a:ea typeface="仿宋" panose="02010609060101010101" pitchFamily="49" charset="-122"/>
              </a:rPr>
              <a:t>开动时与铅垂线夹角</a:t>
            </a:r>
            <a:r>
              <a:rPr lang="en-US" altLang="zh-CN" sz="2800" kern="0" dirty="0">
                <a:latin typeface="仿宋" panose="02010609060101010101" pitchFamily="49" charset="-122"/>
                <a:ea typeface="仿宋" panose="02010609060101010101" pitchFamily="49" charset="-122"/>
              </a:rPr>
              <a:t>θ</a:t>
            </a:r>
            <a:r>
              <a:rPr lang="zh-CN" altLang="en-US" sz="2800" kern="0" dirty="0">
                <a:latin typeface="仿宋" panose="02010609060101010101" pitchFamily="49" charset="-122"/>
                <a:ea typeface="仿宋" panose="02010609060101010101" pitchFamily="49" charset="-122"/>
              </a:rPr>
              <a:t>。</a:t>
            </a:r>
            <a:endParaRPr lang="zh-CN" altLang="en-US" sz="3200" kern="0" dirty="0">
              <a:latin typeface="仿宋" panose="02010609060101010101" pitchFamily="49" charset="-122"/>
              <a:ea typeface="仿宋" panose="02010609060101010101" pitchFamily="49" charset="-122"/>
            </a:endParaRPr>
          </a:p>
        </p:txBody>
      </p:sp>
      <p:sp>
        <p:nvSpPr>
          <p:cNvPr id="12" name="矩形 11"/>
          <p:cNvSpPr/>
          <p:nvPr/>
        </p:nvSpPr>
        <p:spPr>
          <a:xfrm>
            <a:off x="515857" y="2050137"/>
            <a:ext cx="4185761"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求：加速度与</a:t>
            </a:r>
            <a:r>
              <a:rPr lang="en-US" altLang="zh-CN" kern="100" dirty="0">
                <a:latin typeface="仿宋" panose="02010609060101010101" pitchFamily="49" charset="-122"/>
                <a:ea typeface="仿宋" panose="02010609060101010101" pitchFamily="49" charset="-122"/>
              </a:rPr>
              <a:t>θ</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之间的关系。</a:t>
            </a:r>
            <a:endParaRPr lang="zh-CN" altLang="en-US" dirty="0">
              <a:latin typeface="仿宋" panose="02010609060101010101" pitchFamily="49" charset="-122"/>
              <a:ea typeface="仿宋" panose="02010609060101010101" pitchFamily="49" charset="-122"/>
            </a:endParaRPr>
          </a:p>
        </p:txBody>
      </p:sp>
      <p:grpSp>
        <p:nvGrpSpPr>
          <p:cNvPr id="13" name="Group 10"/>
          <p:cNvGrpSpPr>
            <a:grpSpLocks/>
          </p:cNvGrpSpPr>
          <p:nvPr/>
        </p:nvGrpSpPr>
        <p:grpSpPr bwMode="auto">
          <a:xfrm>
            <a:off x="5993804" y="3525931"/>
            <a:ext cx="2464396" cy="2434978"/>
            <a:chOff x="5990" y="6623"/>
            <a:chExt cx="2589" cy="2778"/>
          </a:xfrm>
        </p:grpSpPr>
        <p:sp>
          <p:nvSpPr>
            <p:cNvPr id="14" name="Text Box 11"/>
            <p:cNvSpPr txBox="1">
              <a:spLocks noChangeArrowheads="1"/>
            </p:cNvSpPr>
            <p:nvPr/>
          </p:nvSpPr>
          <p:spPr bwMode="auto">
            <a:xfrm>
              <a:off x="5990" y="6623"/>
              <a:ext cx="1083"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nvGrpSpPr>
            <p:cNvPr id="15" name="Group 12"/>
            <p:cNvGrpSpPr>
              <a:grpSpLocks/>
            </p:cNvGrpSpPr>
            <p:nvPr/>
          </p:nvGrpSpPr>
          <p:grpSpPr bwMode="auto">
            <a:xfrm>
              <a:off x="6530" y="6779"/>
              <a:ext cx="2049" cy="2622"/>
              <a:chOff x="6377" y="6915"/>
              <a:chExt cx="2049" cy="2622"/>
            </a:xfrm>
          </p:grpSpPr>
          <p:sp>
            <p:nvSpPr>
              <p:cNvPr id="16" name="Line 13"/>
              <p:cNvSpPr>
                <a:spLocks noChangeShapeType="1"/>
              </p:cNvSpPr>
              <p:nvPr/>
            </p:nvSpPr>
            <p:spPr bwMode="auto">
              <a:xfrm>
                <a:off x="6833" y="7998"/>
                <a:ext cx="0" cy="96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4"/>
              <p:cNvSpPr>
                <a:spLocks noChangeShapeType="1"/>
              </p:cNvSpPr>
              <p:nvPr/>
            </p:nvSpPr>
            <p:spPr bwMode="auto">
              <a:xfrm>
                <a:off x="6833" y="7998"/>
                <a:ext cx="5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5"/>
              <p:cNvSpPr>
                <a:spLocks noChangeShapeType="1"/>
              </p:cNvSpPr>
              <p:nvPr/>
            </p:nvSpPr>
            <p:spPr bwMode="auto">
              <a:xfrm flipH="1" flipV="1">
                <a:off x="6377" y="7143"/>
                <a:ext cx="456" cy="8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flipV="1">
                <a:off x="6833" y="6915"/>
                <a:ext cx="0" cy="1083"/>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Text Box 17"/>
              <p:cNvSpPr txBox="1">
                <a:spLocks noChangeArrowheads="1"/>
              </p:cNvSpPr>
              <p:nvPr/>
            </p:nvSpPr>
            <p:spPr bwMode="auto">
              <a:xfrm>
                <a:off x="7343" y="7656"/>
                <a:ext cx="1083"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a:t>
                </a:r>
                <a:r>
                  <a:rPr kumimoji="0" lang="en-US" altLang="zh-CN" sz="1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m</a:t>
                </a:r>
                <a:r>
                  <a:rPr kumimoji="0" lang="en-US" altLang="zh-CN" sz="1000" b="1"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a</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1" name="Text Box 18"/>
              <p:cNvSpPr txBox="1">
                <a:spLocks noChangeArrowheads="1"/>
              </p:cNvSpPr>
              <p:nvPr/>
            </p:nvSpPr>
            <p:spPr bwMode="auto">
              <a:xfrm>
                <a:off x="6947" y="8625"/>
                <a:ext cx="1083"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m</a:t>
                </a:r>
                <a:r>
                  <a:rPr kumimoji="0" lang="en-US" altLang="zh-CN" sz="1000" b="1"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g</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2" name="Text Box 19"/>
              <p:cNvSpPr txBox="1">
                <a:spLocks noChangeArrowheads="1"/>
              </p:cNvSpPr>
              <p:nvPr/>
            </p:nvSpPr>
            <p:spPr bwMode="auto">
              <a:xfrm>
                <a:off x="6491" y="7086"/>
                <a:ext cx="1083"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θ</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grpSp>
      <p:sp>
        <p:nvSpPr>
          <p:cNvPr id="23" name="矩形 22"/>
          <p:cNvSpPr/>
          <p:nvPr/>
        </p:nvSpPr>
        <p:spPr>
          <a:xfrm>
            <a:off x="515857" y="2671773"/>
            <a:ext cx="4572000" cy="830997"/>
          </a:xfrm>
          <a:prstGeom prst="rect">
            <a:avLst/>
          </a:prstGeom>
        </p:spPr>
        <p:txBody>
          <a:bodyPr>
            <a:spAutoFit/>
          </a:bodyPr>
          <a:lstStyle/>
          <a:p>
            <a:pPr algn="just">
              <a:spcAft>
                <a:spcPts val="0"/>
              </a:spcAft>
            </a:pPr>
            <a:r>
              <a:rPr lang="zh-CN" altLang="zh-CN" kern="100" dirty="0">
                <a:latin typeface="仿宋" panose="02010609060101010101" pitchFamily="49" charset="-122"/>
                <a:ea typeface="仿宋" panose="02010609060101010101" pitchFamily="49" charset="-122"/>
              </a:rPr>
              <a:t>解：在车上观察，小车静止。</a:t>
            </a:r>
          </a:p>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由于车有加速度</a:t>
            </a:r>
            <a:r>
              <a:rPr lang="en-US" altLang="zh-CN" kern="100" dirty="0">
                <a:latin typeface="仿宋" panose="02010609060101010101" pitchFamily="49" charset="-122"/>
                <a:ea typeface="仿宋" panose="02010609060101010101" pitchFamily="49" charset="-122"/>
              </a:rPr>
              <a:t>a</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endParaRPr lang="zh-CN" altLang="en-US" dirty="0">
              <a:latin typeface="仿宋" panose="02010609060101010101" pitchFamily="49" charset="-122"/>
              <a:ea typeface="仿宋" panose="02010609060101010101" pitchFamily="49" charset="-122"/>
            </a:endParaRPr>
          </a:p>
        </p:txBody>
      </p:sp>
      <p:sp>
        <p:nvSpPr>
          <p:cNvPr id="24" name="矩形 23"/>
          <p:cNvSpPr/>
          <p:nvPr/>
        </p:nvSpPr>
        <p:spPr>
          <a:xfrm>
            <a:off x="515857" y="3525931"/>
            <a:ext cx="4047903"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则小球受惯性力</a:t>
            </a:r>
            <a:r>
              <a:rPr lang="en-US" altLang="zh-CN" kern="100" dirty="0">
                <a:latin typeface="仿宋" panose="02010609060101010101" pitchFamily="49" charset="-122"/>
                <a:ea typeface="仿宋" panose="02010609060101010101" pitchFamily="49" charset="-122"/>
              </a:rPr>
              <a:t>f</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惯＝－</a:t>
            </a:r>
            <a:r>
              <a:rPr lang="en-US" altLang="zh-CN" kern="100" dirty="0">
                <a:latin typeface="仿宋" panose="02010609060101010101" pitchFamily="49" charset="-122"/>
                <a:ea typeface="仿宋" panose="02010609060101010101" pitchFamily="49" charset="-122"/>
              </a:rPr>
              <a:t>ma</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endParaRPr lang="zh-CN" altLang="en-US" dirty="0">
              <a:latin typeface="仿宋" panose="02010609060101010101" pitchFamily="49" charset="-122"/>
              <a:ea typeface="仿宋" panose="02010609060101010101" pitchFamily="49" charset="-122"/>
            </a:endParaRPr>
          </a:p>
        </p:txBody>
      </p:sp>
      <p:sp>
        <p:nvSpPr>
          <p:cNvPr id="25" name="矩形 24"/>
          <p:cNvSpPr/>
          <p:nvPr/>
        </p:nvSpPr>
        <p:spPr>
          <a:xfrm>
            <a:off x="572179" y="4212247"/>
            <a:ext cx="4572000" cy="1569660"/>
          </a:xfrm>
          <a:prstGeom prst="rect">
            <a:avLst/>
          </a:prstGeom>
        </p:spPr>
        <p:txBody>
          <a:bodyPr>
            <a:spAutoFit/>
          </a:bodyPr>
          <a:lstStyle/>
          <a:p>
            <a:pPr algn="just">
              <a:spcAft>
                <a:spcPts val="0"/>
              </a:spcAft>
            </a:pPr>
            <a:r>
              <a:rPr lang="zh-CN" altLang="zh-CN" kern="100" dirty="0">
                <a:latin typeface="仿宋" panose="02010609060101010101" pitchFamily="49" charset="-122"/>
                <a:ea typeface="仿宋" panose="02010609060101010101" pitchFamily="49" charset="-122"/>
              </a:rPr>
              <a:t>取直角坐标系</a:t>
            </a:r>
            <a:r>
              <a:rPr lang="en-US" altLang="zh-CN" kern="100" dirty="0"/>
              <a:t>o</a:t>
            </a:r>
            <a:r>
              <a:rPr lang="zh-CN" altLang="zh-CN" kern="100" dirty="0"/>
              <a:t>－</a:t>
            </a:r>
            <a:r>
              <a:rPr lang="en-US" altLang="zh-CN" kern="100" dirty="0" err="1"/>
              <a:t>xy</a:t>
            </a:r>
            <a:endParaRPr lang="zh-CN" altLang="zh-CN" kern="100" dirty="0"/>
          </a:p>
          <a:p>
            <a:pPr algn="just">
              <a:spcAft>
                <a:spcPts val="0"/>
              </a:spcAft>
            </a:pPr>
            <a:r>
              <a:rPr lang="en-US" altLang="zh-CN" kern="100" dirty="0"/>
              <a:t>x</a:t>
            </a:r>
            <a:r>
              <a:rPr lang="zh-CN" altLang="zh-CN" kern="100" dirty="0"/>
              <a:t>：</a:t>
            </a:r>
            <a:r>
              <a:rPr lang="en-US" altLang="zh-CN" kern="100" dirty="0"/>
              <a:t>	ma</a:t>
            </a:r>
            <a:r>
              <a:rPr lang="zh-CN" altLang="zh-CN" kern="100" dirty="0"/>
              <a:t>－</a:t>
            </a:r>
            <a:r>
              <a:rPr lang="en-US" altLang="zh-CN" kern="100" dirty="0"/>
              <a:t>T </a:t>
            </a:r>
            <a:r>
              <a:rPr lang="en-US" altLang="zh-CN" kern="100" dirty="0" err="1"/>
              <a:t>sinθ</a:t>
            </a:r>
            <a:r>
              <a:rPr lang="zh-CN" altLang="zh-CN" kern="100" dirty="0"/>
              <a:t>＝</a:t>
            </a:r>
            <a:r>
              <a:rPr lang="en-US" altLang="zh-CN" kern="100" dirty="0"/>
              <a:t>0</a:t>
            </a:r>
            <a:endParaRPr lang="zh-CN" altLang="zh-CN" kern="100" dirty="0"/>
          </a:p>
          <a:p>
            <a:pPr algn="just">
              <a:spcAft>
                <a:spcPts val="0"/>
              </a:spcAft>
            </a:pPr>
            <a:r>
              <a:rPr lang="en-US" altLang="zh-CN" kern="100" dirty="0"/>
              <a:t>y</a:t>
            </a:r>
            <a:r>
              <a:rPr lang="zh-CN" altLang="zh-CN" kern="100" dirty="0"/>
              <a:t>：</a:t>
            </a:r>
            <a:r>
              <a:rPr lang="en-US" altLang="zh-CN" kern="100" dirty="0"/>
              <a:t>	T </a:t>
            </a:r>
            <a:r>
              <a:rPr lang="en-US" altLang="zh-CN" kern="100" dirty="0" err="1"/>
              <a:t>cosθ</a:t>
            </a:r>
            <a:r>
              <a:rPr lang="zh-CN" altLang="zh-CN" kern="100" dirty="0"/>
              <a:t>－</a:t>
            </a:r>
            <a:r>
              <a:rPr lang="en-US" altLang="zh-CN" kern="100" dirty="0"/>
              <a:t>mg</a:t>
            </a:r>
            <a:r>
              <a:rPr lang="zh-CN" altLang="zh-CN" kern="100" dirty="0"/>
              <a:t>＝</a:t>
            </a:r>
            <a:r>
              <a:rPr lang="en-US" altLang="zh-CN" kern="100" dirty="0"/>
              <a:t>0</a:t>
            </a:r>
            <a:endParaRPr lang="zh-CN" altLang="zh-CN" kern="100" dirty="0"/>
          </a:p>
          <a:p>
            <a:r>
              <a:rPr lang="zh-CN" altLang="zh-CN" kern="100" dirty="0">
                <a:cs typeface="Times New Roman" panose="02020603050405020304" pitchFamily="18" charset="0"/>
              </a:rPr>
              <a:t>∴</a:t>
            </a:r>
            <a:r>
              <a:rPr lang="en-US" altLang="zh-CN" kern="100" dirty="0"/>
              <a:t>		a</a:t>
            </a:r>
            <a:r>
              <a:rPr lang="zh-CN" altLang="zh-CN" kern="100" dirty="0">
                <a:cs typeface="Times New Roman" panose="02020603050405020304" pitchFamily="18" charset="0"/>
              </a:rPr>
              <a:t>＝－</a:t>
            </a:r>
            <a:r>
              <a:rPr lang="en-US" altLang="zh-CN" kern="100" dirty="0"/>
              <a:t>g </a:t>
            </a:r>
            <a:r>
              <a:rPr lang="en-US" altLang="zh-CN" kern="100" dirty="0" err="1"/>
              <a:t>tgθ</a:t>
            </a:r>
            <a:endParaRPr lang="zh-CN" altLang="en-US" dirty="0"/>
          </a:p>
        </p:txBody>
      </p:sp>
    </p:spTree>
    <p:extLst>
      <p:ext uri="{BB962C8B-B14F-4D97-AF65-F5344CB8AC3E}">
        <p14:creationId xmlns:p14="http://schemas.microsoft.com/office/powerpoint/2010/main" val="124017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5</a:t>
            </a:fld>
            <a:endParaRPr lang="en-US" altLang="zh-CN"/>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620688"/>
            <a:ext cx="3168305" cy="472514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928" y="620688"/>
            <a:ext cx="4752975" cy="4725144"/>
          </a:xfrm>
          <a:prstGeom prst="rect">
            <a:avLst/>
          </a:prstGeom>
        </p:spPr>
      </p:pic>
      <p:sp>
        <p:nvSpPr>
          <p:cNvPr id="7" name="文本框 6"/>
          <p:cNvSpPr txBox="1"/>
          <p:nvPr/>
        </p:nvSpPr>
        <p:spPr>
          <a:xfrm>
            <a:off x="2771800" y="5733256"/>
            <a:ext cx="4339650" cy="646331"/>
          </a:xfrm>
          <a:prstGeom prst="rect">
            <a:avLst/>
          </a:prstGeom>
          <a:noFill/>
        </p:spPr>
        <p:txBody>
          <a:bodyPr wrap="none" rtlCol="0">
            <a:spAutoFit/>
          </a:bodyPr>
          <a:lstStyle/>
          <a:p>
            <a:r>
              <a:rPr lang="zh-CN" altLang="en-US" sz="3600" dirty="0" smtClean="0">
                <a:solidFill>
                  <a:srgbClr val="C00000"/>
                </a:solidFill>
                <a:latin typeface="华文行楷" panose="02010800040101010101" pitchFamily="2" charset="-122"/>
                <a:ea typeface="华文行楷" panose="02010800040101010101" pitchFamily="2" charset="-122"/>
              </a:rPr>
              <a:t>物理是实验的科学！</a:t>
            </a:r>
            <a:endParaRPr lang="zh-CN" altLang="en-US" sz="3600" dirty="0">
              <a:solidFill>
                <a:srgbClr val="C0000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073006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50</a:t>
            </a:fld>
            <a:endParaRPr lang="en-US" altLang="zh-CN"/>
          </a:p>
        </p:txBody>
      </p:sp>
      <p:sp>
        <p:nvSpPr>
          <p:cNvPr id="4" name="文本框 3"/>
          <p:cNvSpPr txBox="1"/>
          <p:nvPr>
            <p:custDataLst>
              <p:tags r:id="rId3"/>
            </p:custDataLst>
          </p:nvPr>
        </p:nvSpPr>
        <p:spPr>
          <a:xfrm>
            <a:off x="914400" y="635000"/>
            <a:ext cx="7315200" cy="2143125"/>
          </a:xfrm>
          <a:prstGeom prst="rect">
            <a:avLst/>
          </a:prstGeom>
          <a:noFill/>
        </p:spPr>
        <p:txBody>
          <a:bodyPr vert="horz" wrap="square"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你同意谁的观点？</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828800" y="2786063"/>
            <a:ext cx="6400800" cy="642938"/>
          </a:xfrm>
          <a:prstGeom prst="rect">
            <a:avLst/>
          </a:prstGeom>
          <a:noFill/>
        </p:spPr>
        <p:txBody>
          <a:bodyPr vert="horz" rtlCol="0" anchor="ctr" anchorCtr="0">
            <a:noAutofit/>
          </a:bodyPr>
          <a:lstStyle/>
          <a:p>
            <a:pPr algn="l"/>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828800" y="3643313"/>
            <a:ext cx="6400800" cy="642938"/>
          </a:xfrm>
          <a:prstGeom prst="rect">
            <a:avLst/>
          </a:prstGeom>
          <a:noFill/>
        </p:spPr>
        <p:txBody>
          <a:bodyPr vert="horz" rtlCol="0" anchor="ctr" anchorCtr="0">
            <a:noAutofit/>
          </a:bodyPr>
          <a:lstStyle/>
          <a:p>
            <a:pPr algn="l"/>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6"/>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8"/>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nvGrpSpPr>
        <p:grpSpPr>
          <a:xfrm>
            <a:off x="4788024" y="1421060"/>
            <a:ext cx="3534558" cy="4176464"/>
            <a:chOff x="2344738" y="836712"/>
            <a:chExt cx="3534558" cy="4176464"/>
          </a:xfrm>
        </p:grpSpPr>
        <p:sp>
          <p:nvSpPr>
            <p:cNvPr id="20" name="矩形 19"/>
            <p:cNvSpPr/>
            <p:nvPr/>
          </p:nvSpPr>
          <p:spPr bwMode="auto">
            <a:xfrm>
              <a:off x="3287008" y="1988840"/>
              <a:ext cx="2592288" cy="3024336"/>
            </a:xfrm>
            <a:prstGeom prst="rect">
              <a:avLst/>
            </a:prstGeom>
            <a:noFill/>
            <a:ln w="57150" cap="flat" cmpd="sng" algn="ctr">
              <a:solidFill>
                <a:srgbClr val="FF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1" name="直接连接符 20"/>
            <p:cNvCxnSpPr/>
            <p:nvPr/>
          </p:nvCxnSpPr>
          <p:spPr bwMode="auto">
            <a:xfrm flipV="1">
              <a:off x="4581728" y="836712"/>
              <a:ext cx="0" cy="1152128"/>
            </a:xfrm>
            <a:prstGeom prst="line">
              <a:avLst/>
            </a:prstGeom>
            <a:solidFill>
              <a:schemeClr val="accent1"/>
            </a:solidFill>
            <a:ln w="57150" cap="flat" cmpd="sng" algn="ctr">
              <a:solidFill>
                <a:schemeClr val="accent2"/>
              </a:solidFill>
              <a:prstDash val="solid"/>
              <a:round/>
              <a:headEnd type="none" w="med" len="med"/>
              <a:tailEnd type="none" w="med" len="med"/>
            </a:ln>
            <a:effectLst/>
          </p:spPr>
        </p:cxnSp>
        <p:cxnSp>
          <p:nvCxnSpPr>
            <p:cNvPr id="22" name="直接连接符 21"/>
            <p:cNvCxnSpPr/>
            <p:nvPr/>
          </p:nvCxnSpPr>
          <p:spPr bwMode="auto">
            <a:xfrm>
              <a:off x="4203576" y="1196752"/>
              <a:ext cx="720080" cy="57606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3" name="直接连接符 22"/>
            <p:cNvCxnSpPr/>
            <p:nvPr/>
          </p:nvCxnSpPr>
          <p:spPr bwMode="auto">
            <a:xfrm flipV="1">
              <a:off x="4203576" y="1205136"/>
              <a:ext cx="728464" cy="567680"/>
            </a:xfrm>
            <a:prstGeom prst="line">
              <a:avLst/>
            </a:prstGeom>
            <a:solidFill>
              <a:schemeClr val="accent1"/>
            </a:solidFill>
            <a:ln w="38100" cap="flat" cmpd="sng" algn="ctr">
              <a:solidFill>
                <a:srgbClr val="FF0000"/>
              </a:solidFill>
              <a:prstDash val="solid"/>
              <a:round/>
              <a:headEnd type="none" w="med" len="med"/>
              <a:tailEnd type="none" w="med" len="med"/>
            </a:ln>
            <a:effectLst/>
          </p:spPr>
        </p:cxnSp>
        <p:pic>
          <p:nvPicPr>
            <p:cNvPr id="24" name="图片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356230" y="4067432"/>
              <a:ext cx="869082" cy="869082"/>
            </a:xfrm>
            <a:prstGeom prst="rect">
              <a:avLst/>
            </a:prstGeom>
          </p:spPr>
        </p:pic>
        <p:pic>
          <p:nvPicPr>
            <p:cNvPr id="25" name="图片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2041" y="4087874"/>
              <a:ext cx="869082" cy="869082"/>
            </a:xfrm>
            <a:prstGeom prst="rect">
              <a:avLst/>
            </a:prstGeom>
          </p:spPr>
        </p:pic>
        <p:sp>
          <p:nvSpPr>
            <p:cNvPr id="26" name="矩形 25"/>
            <p:cNvSpPr/>
            <p:nvPr/>
          </p:nvSpPr>
          <p:spPr>
            <a:xfrm>
              <a:off x="3472017" y="3132312"/>
              <a:ext cx="684803" cy="923330"/>
            </a:xfrm>
            <a:prstGeom prst="rect">
              <a:avLst/>
            </a:prstGeom>
            <a:noFill/>
          </p:spPr>
          <p:txBody>
            <a:bodyPr wrap="none" lIns="91440" tIns="45720" rIns="91440" bIns="45720">
              <a:spAutoFit/>
            </a:bodyPr>
            <a:lstStyle/>
            <a:p>
              <a:pPr algn="ctr"/>
              <a:r>
                <a:rPr lang="en-US" altLang="zh-CN" sz="5400" b="1" cap="none" spc="0" dirty="0" smtClean="0">
                  <a:ln w="22225">
                    <a:solidFill>
                      <a:schemeClr val="accent2"/>
                    </a:solidFill>
                    <a:prstDash val="solid"/>
                  </a:ln>
                  <a:solidFill>
                    <a:schemeClr val="accent2">
                      <a:lumMod val="40000"/>
                      <a:lumOff val="60000"/>
                    </a:schemeClr>
                  </a:solidFill>
                  <a:effectLst/>
                </a:rPr>
                <a:t>A</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27" name="矩形 26"/>
            <p:cNvSpPr/>
            <p:nvPr/>
          </p:nvSpPr>
          <p:spPr>
            <a:xfrm>
              <a:off x="5043416" y="3132312"/>
              <a:ext cx="646332"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B</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28" name="椭圆 27"/>
            <p:cNvSpPr/>
            <p:nvPr/>
          </p:nvSpPr>
          <p:spPr bwMode="auto">
            <a:xfrm>
              <a:off x="4439136" y="2708920"/>
              <a:ext cx="288032" cy="2880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9" name="直接箭头连接符 28"/>
            <p:cNvCxnSpPr/>
            <p:nvPr/>
          </p:nvCxnSpPr>
          <p:spPr bwMode="auto">
            <a:xfrm>
              <a:off x="4583152" y="2852936"/>
              <a:ext cx="0" cy="74104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aphicFrame>
          <p:nvGraphicFramePr>
            <p:cNvPr id="30" name="对象 29"/>
            <p:cNvGraphicFramePr>
              <a:graphicFrameLocks noChangeAspect="1"/>
            </p:cNvGraphicFramePr>
            <p:nvPr>
              <p:extLst>
                <p:ext uri="{D42A27DB-BD31-4B8C-83A1-F6EECF244321}">
                  <p14:modId xmlns:p14="http://schemas.microsoft.com/office/powerpoint/2010/main" val="1451125237"/>
                </p:ext>
              </p:extLst>
            </p:nvPr>
          </p:nvGraphicFramePr>
          <p:xfrm>
            <a:off x="4002152" y="3467796"/>
            <a:ext cx="493614" cy="337736"/>
          </p:xfrm>
          <a:graphic>
            <a:graphicData uri="http://schemas.openxmlformats.org/presentationml/2006/ole">
              <mc:AlternateContent xmlns:mc="http://schemas.openxmlformats.org/markup-compatibility/2006">
                <mc:Choice xmlns:v="urn:schemas-microsoft-com:vml" Requires="v">
                  <p:oleObj spid="_x0000_s174376" name="Equation" r:id="rId17" imgW="241200" imgH="164880" progId="Equation.DSMT4">
                    <p:embed/>
                  </p:oleObj>
                </mc:Choice>
                <mc:Fallback>
                  <p:oleObj name="Equation" r:id="rId17" imgW="241200" imgH="164880" progId="Equation.DSMT4">
                    <p:embed/>
                    <p:pic>
                      <p:nvPicPr>
                        <p:cNvPr id="0" name=""/>
                        <p:cNvPicPr/>
                        <p:nvPr/>
                      </p:nvPicPr>
                      <p:blipFill>
                        <a:blip r:embed="rId18"/>
                        <a:stretch>
                          <a:fillRect/>
                        </a:stretch>
                      </p:blipFill>
                      <p:spPr>
                        <a:xfrm>
                          <a:off x="4002152" y="3467796"/>
                          <a:ext cx="493614" cy="337736"/>
                        </a:xfrm>
                        <a:prstGeom prst="rect">
                          <a:avLst/>
                        </a:prstGeom>
                      </p:spPr>
                    </p:pic>
                  </p:oleObj>
                </mc:Fallback>
              </mc:AlternateContent>
            </a:graphicData>
          </a:graphic>
        </p:graphicFrame>
        <p:cxnSp>
          <p:nvCxnSpPr>
            <p:cNvPr id="31" name="直接箭头连接符 30"/>
            <p:cNvCxnSpPr/>
            <p:nvPr/>
          </p:nvCxnSpPr>
          <p:spPr bwMode="auto">
            <a:xfrm flipH="1" flipV="1">
              <a:off x="4572065" y="2052464"/>
              <a:ext cx="8384" cy="800472"/>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32" name="直接箭头连接符 31"/>
            <p:cNvCxnSpPr/>
            <p:nvPr/>
          </p:nvCxnSpPr>
          <p:spPr bwMode="auto">
            <a:xfrm>
              <a:off x="2771800" y="2895623"/>
              <a:ext cx="0" cy="74104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aphicFrame>
          <p:nvGraphicFramePr>
            <p:cNvPr id="33" name="对象 32"/>
            <p:cNvGraphicFramePr>
              <a:graphicFrameLocks noChangeAspect="1"/>
            </p:cNvGraphicFramePr>
            <p:nvPr>
              <p:extLst>
                <p:ext uri="{D42A27DB-BD31-4B8C-83A1-F6EECF244321}">
                  <p14:modId xmlns:p14="http://schemas.microsoft.com/office/powerpoint/2010/main" val="2054517064"/>
                </p:ext>
              </p:extLst>
            </p:nvPr>
          </p:nvGraphicFramePr>
          <p:xfrm>
            <a:off x="2344738" y="3332163"/>
            <a:ext cx="287337" cy="338137"/>
          </p:xfrm>
          <a:graphic>
            <a:graphicData uri="http://schemas.openxmlformats.org/presentationml/2006/ole">
              <mc:AlternateContent xmlns:mc="http://schemas.openxmlformats.org/markup-compatibility/2006">
                <mc:Choice xmlns:v="urn:schemas-microsoft-com:vml" Requires="v">
                  <p:oleObj spid="_x0000_s174377" name="Equation" r:id="rId19" imgW="139680" imgH="164880" progId="Equation.DSMT4">
                    <p:embed/>
                  </p:oleObj>
                </mc:Choice>
                <mc:Fallback>
                  <p:oleObj name="Equation" r:id="rId19" imgW="139680" imgH="164880" progId="Equation.DSMT4">
                    <p:embed/>
                    <p:pic>
                      <p:nvPicPr>
                        <p:cNvPr id="0" name=""/>
                        <p:cNvPicPr/>
                        <p:nvPr/>
                      </p:nvPicPr>
                      <p:blipFill>
                        <a:blip r:embed="rId20"/>
                        <a:stretch>
                          <a:fillRect/>
                        </a:stretch>
                      </p:blipFill>
                      <p:spPr>
                        <a:xfrm>
                          <a:off x="2344738" y="3332163"/>
                          <a:ext cx="287337" cy="338137"/>
                        </a:xfrm>
                        <a:prstGeom prst="rect">
                          <a:avLst/>
                        </a:prstGeom>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2147892351"/>
                </p:ext>
              </p:extLst>
            </p:nvPr>
          </p:nvGraphicFramePr>
          <p:xfrm>
            <a:off x="3334973" y="2175934"/>
            <a:ext cx="2031609" cy="445963"/>
          </p:xfrm>
          <a:graphic>
            <a:graphicData uri="http://schemas.openxmlformats.org/presentationml/2006/ole">
              <mc:AlternateContent xmlns:mc="http://schemas.openxmlformats.org/markup-compatibility/2006">
                <mc:Choice xmlns:v="urn:schemas-microsoft-com:vml" Requires="v">
                  <p:oleObj spid="_x0000_s174378" name="Equation" r:id="rId21" imgW="1041120" imgH="228600" progId="Equation.DSMT4">
                    <p:embed/>
                  </p:oleObj>
                </mc:Choice>
                <mc:Fallback>
                  <p:oleObj name="Equation" r:id="rId21" imgW="1041120" imgH="228600" progId="Equation.DSMT4">
                    <p:embed/>
                    <p:pic>
                      <p:nvPicPr>
                        <p:cNvPr id="0" name=""/>
                        <p:cNvPicPr/>
                        <p:nvPr/>
                      </p:nvPicPr>
                      <p:blipFill>
                        <a:blip r:embed="rId22"/>
                        <a:stretch>
                          <a:fillRect/>
                        </a:stretch>
                      </p:blipFill>
                      <p:spPr>
                        <a:xfrm>
                          <a:off x="3334973" y="2175934"/>
                          <a:ext cx="2031609" cy="445963"/>
                        </a:xfrm>
                        <a:prstGeom prst="rect">
                          <a:avLst/>
                        </a:prstGeom>
                      </p:spPr>
                    </p:pic>
                  </p:oleObj>
                </mc:Fallback>
              </mc:AlternateContent>
            </a:graphicData>
          </a:graphic>
        </p:graphicFrame>
      </p:grpSp>
      <p:grpSp>
        <p:nvGrpSpPr>
          <p:cNvPr id="18" name="组合 17"/>
          <p:cNvGrpSpPr/>
          <p:nvPr>
            <p:custDataLst>
              <p:tags r:id="rId9"/>
            </p:custDataLst>
          </p:nvPr>
        </p:nvGrpSpPr>
        <p:grpSpPr>
          <a:xfrm>
            <a:off x="0" y="0"/>
            <a:ext cx="9144000" cy="635000"/>
            <a:chOff x="0" y="0"/>
            <a:chExt cx="9144000" cy="635000"/>
          </a:xfrm>
        </p:grpSpPr>
        <p:sp>
          <p:nvSpPr>
            <p:cNvPr id="14" name="TitleBackground"/>
            <p:cNvSpPr/>
            <p:nvPr>
              <p:custDataLst>
                <p:tags r:id="rId11"/>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5" name="ColorBlock"/>
            <p:cNvSpPr/>
            <p:nvPr>
              <p:custDataLst>
                <p:tags r:id="rId12"/>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TypeText"/>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p:cNvSpPr txBox="1"/>
            <p:nvPr>
              <p:custDataLst>
                <p:tags r:id="rId14"/>
              </p:custDataLst>
            </p:nvPr>
          </p:nvSpPr>
          <p:spPr>
            <a:xfrm>
              <a:off x="1195705" y="109220"/>
              <a:ext cx="2286000" cy="508000"/>
            </a:xfrm>
            <a:prstGeom prst="rect">
              <a:avLst/>
            </a:prstGeom>
            <a:noFill/>
          </p:spPr>
          <p:txBody>
            <a:bodyPr vert="horz" wrap="none" rtlCol="0" anchor="ctr" anchorCtr="0">
              <a:noAutofit/>
            </a:bodyPr>
            <a:lstStyle/>
            <a:p>
              <a:pPr algn="l"/>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3872569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51</a:t>
            </a:fld>
            <a:endParaRPr lang="en-US" altLang="zh-CN"/>
          </a:p>
        </p:txBody>
      </p:sp>
      <p:sp>
        <p:nvSpPr>
          <p:cNvPr id="3" name="内容占位符 4"/>
          <p:cNvSpPr txBox="1">
            <a:spLocks/>
          </p:cNvSpPr>
          <p:nvPr/>
        </p:nvSpPr>
        <p:spPr>
          <a:xfrm>
            <a:off x="395536" y="620688"/>
            <a:ext cx="8496944" cy="3168352"/>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125000"/>
              </a:lnSpc>
              <a:buClr>
                <a:srgbClr val="003A93"/>
              </a:buClr>
              <a:buFont typeface="Wingdings" panose="05000000000000000000" pitchFamily="2" charset="2"/>
              <a:buChar char="Ø"/>
            </a:pPr>
            <a:r>
              <a:rPr lang="zh-CN" altLang="en-US" sz="2800" kern="0" dirty="0" smtClean="0">
                <a:solidFill>
                  <a:srgbClr val="003A93"/>
                </a:solidFill>
                <a:latin typeface="仿宋" panose="02010609060101010101" pitchFamily="49" charset="-122"/>
                <a:ea typeface="仿宋" panose="02010609060101010101" pitchFamily="49" charset="-122"/>
              </a:rPr>
              <a:t>等效原理</a:t>
            </a:r>
            <a:endParaRPr lang="en-US" altLang="zh-CN" sz="2800" kern="0" dirty="0" smtClean="0">
              <a:solidFill>
                <a:srgbClr val="003A93"/>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r>
              <a:rPr lang="zh-CN" altLang="en-US" sz="2600" kern="0" dirty="0" smtClean="0">
                <a:latin typeface="仿宋" panose="02010609060101010101" pitchFamily="49" charset="-122"/>
                <a:ea typeface="仿宋" panose="02010609060101010101" pitchFamily="49" charset="-122"/>
              </a:rPr>
              <a:t>如果电梯在自重场中自由下落，电梯内自由漂浮于空中的物体，好像出于无重力场的太空中一样。爱因斯坦指出，电梯向下的落体加速度恰好抵消了该处的重力场，电梯内的观察者无法判定电梯是静止于太空中还是在重力场中自由下落。</a:t>
            </a:r>
            <a:endParaRPr lang="en-US" altLang="zh-CN" sz="2600" kern="0" dirty="0" smtClean="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r>
              <a:rPr lang="zh-CN" altLang="en-US" sz="2600" kern="0" dirty="0" smtClean="0">
                <a:latin typeface="仿宋" panose="02010609060101010101" pitchFamily="49" charset="-122"/>
                <a:ea typeface="仿宋" panose="02010609060101010101" pitchFamily="49" charset="-122"/>
              </a:rPr>
              <a:t>上述概念就是</a:t>
            </a:r>
            <a:r>
              <a:rPr lang="zh-CN" altLang="en-US" sz="2600" kern="0" dirty="0" smtClean="0">
                <a:solidFill>
                  <a:srgbClr val="C00000"/>
                </a:solidFill>
                <a:latin typeface="仿宋" panose="02010609060101010101" pitchFamily="49" charset="-122"/>
                <a:ea typeface="仿宋" panose="02010609060101010101" pitchFamily="49" charset="-122"/>
              </a:rPr>
              <a:t>等效原理</a:t>
            </a:r>
            <a:r>
              <a:rPr lang="zh-CN" altLang="en-US" sz="2600" kern="0" dirty="0" smtClean="0">
                <a:latin typeface="仿宋" panose="02010609060101010101" pitchFamily="49" charset="-122"/>
                <a:ea typeface="仿宋" panose="02010609060101010101" pitchFamily="49" charset="-122"/>
              </a:rPr>
              <a:t>，它是由爱因斯坦提出的著名假设。它告诉我们，究竟是均匀重力加速度</a:t>
            </a:r>
            <a:r>
              <a:rPr lang="en-US" altLang="zh-CN" sz="2600" kern="0" dirty="0" smtClean="0">
                <a:latin typeface="仿宋" panose="02010609060101010101" pitchFamily="49" charset="-122"/>
                <a:ea typeface="仿宋" panose="02010609060101010101" pitchFamily="49" charset="-122"/>
              </a:rPr>
              <a:t>g</a:t>
            </a:r>
            <a:r>
              <a:rPr lang="zh-CN" altLang="en-US" sz="2600" kern="0" dirty="0" smtClean="0">
                <a:latin typeface="仿宋" panose="02010609060101010101" pitchFamily="49" charset="-122"/>
                <a:ea typeface="仿宋" panose="02010609060101010101" pitchFamily="49" charset="-122"/>
              </a:rPr>
              <a:t>还是参考系的加速度</a:t>
            </a:r>
            <a:r>
              <a:rPr lang="en-US" altLang="zh-CN" sz="2600" kern="0" dirty="0" smtClean="0">
                <a:latin typeface="仿宋" panose="02010609060101010101" pitchFamily="49" charset="-122"/>
                <a:ea typeface="仿宋" panose="02010609060101010101" pitchFamily="49" charset="-122"/>
              </a:rPr>
              <a:t>a</a:t>
            </a:r>
            <a:r>
              <a:rPr lang="en-US" altLang="zh-CN" sz="2600" kern="0" baseline="-25000" dirty="0" smtClean="0">
                <a:latin typeface="仿宋" panose="02010609060101010101" pitchFamily="49" charset="-122"/>
                <a:ea typeface="仿宋" panose="02010609060101010101" pitchFamily="49" charset="-122"/>
              </a:rPr>
              <a:t>0</a:t>
            </a:r>
            <a:r>
              <a:rPr lang="en-US" altLang="zh-CN" sz="2600" kern="0" dirty="0" smtClean="0">
                <a:latin typeface="仿宋" panose="02010609060101010101" pitchFamily="49" charset="-122"/>
                <a:ea typeface="仿宋" panose="02010609060101010101" pitchFamily="49" charset="-122"/>
              </a:rPr>
              <a:t>=-g</a:t>
            </a:r>
            <a:r>
              <a:rPr lang="zh-CN" altLang="en-US" sz="2600" kern="0" dirty="0" smtClean="0">
                <a:latin typeface="仿宋" panose="02010609060101010101" pitchFamily="49" charset="-122"/>
                <a:ea typeface="仿宋" panose="02010609060101010101" pitchFamily="49" charset="-122"/>
              </a:rPr>
              <a:t>，这在局部范围内是无法加以区分的。一般情况下，要说出给定的力中有多少是重力，有多少是惯性力是不可能的。</a:t>
            </a:r>
            <a:endParaRPr lang="en-US" altLang="zh-CN" sz="2600" kern="0" dirty="0" smtClean="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kern="0" dirty="0" smtClean="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kern="0" dirty="0" smtClean="0">
              <a:latin typeface="仿宋" panose="02010609060101010101" pitchFamily="49" charset="-122"/>
              <a:ea typeface="仿宋" panose="02010609060101010101" pitchFamily="49" charset="-122"/>
            </a:endParaRPr>
          </a:p>
          <a:p>
            <a:pPr marL="0" indent="0">
              <a:lnSpc>
                <a:spcPct val="125000"/>
              </a:lnSpc>
              <a:buFontTx/>
              <a:buNone/>
            </a:pPr>
            <a:r>
              <a:rPr lang="zh-CN" altLang="en-US" sz="2600" kern="0" dirty="0" smtClean="0">
                <a:latin typeface="仿宋" panose="02010609060101010101" pitchFamily="49" charset="-122"/>
                <a:ea typeface="仿宋" panose="02010609060101010101" pitchFamily="49" charset="-122"/>
              </a:rPr>
              <a:t>   </a:t>
            </a:r>
            <a:endParaRPr lang="zh-CN" altLang="en-US" sz="26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174015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67308" y="6325959"/>
            <a:ext cx="1905000" cy="457200"/>
          </a:xfrm>
        </p:spPr>
        <p:txBody>
          <a:bodyPr/>
          <a:lstStyle/>
          <a:p>
            <a:pPr>
              <a:defRPr/>
            </a:pPr>
            <a:fld id="{E6C5E7C0-B8DF-44BF-81C0-2969BC2CD8A6}" type="slidenum">
              <a:rPr lang="en-US" altLang="zh-CN" smtClean="0"/>
              <a:pPr>
                <a:defRPr/>
              </a:pPr>
              <a:t>52</a:t>
            </a:fld>
            <a:endParaRPr lang="en-US" altLang="zh-CN"/>
          </a:p>
        </p:txBody>
      </p:sp>
      <p:pic>
        <p:nvPicPr>
          <p:cNvPr id="3" name="图片 2"/>
          <p:cNvPicPr>
            <a:picLocks noChangeAspect="1"/>
          </p:cNvPicPr>
          <p:nvPr/>
        </p:nvPicPr>
        <p:blipFill>
          <a:blip r:embed="rId2"/>
          <a:stretch>
            <a:fillRect/>
          </a:stretch>
        </p:blipFill>
        <p:spPr>
          <a:xfrm>
            <a:off x="5724128" y="836712"/>
            <a:ext cx="2634015" cy="5411688"/>
          </a:xfrm>
          <a:prstGeom prst="rect">
            <a:avLst/>
          </a:prstGeom>
        </p:spPr>
      </p:pic>
      <p:pic>
        <p:nvPicPr>
          <p:cNvPr id="4" name="图片 3"/>
          <p:cNvPicPr>
            <a:picLocks noChangeAspect="1"/>
          </p:cNvPicPr>
          <p:nvPr/>
        </p:nvPicPr>
        <p:blipFill>
          <a:blip r:embed="rId3"/>
          <a:stretch>
            <a:fillRect/>
          </a:stretch>
        </p:blipFill>
        <p:spPr>
          <a:xfrm>
            <a:off x="611560" y="836712"/>
            <a:ext cx="5112568" cy="5461057"/>
          </a:xfrm>
          <a:prstGeom prst="rect">
            <a:avLst/>
          </a:prstGeom>
        </p:spPr>
      </p:pic>
    </p:spTree>
    <p:extLst>
      <p:ext uri="{BB962C8B-B14F-4D97-AF65-F5344CB8AC3E}">
        <p14:creationId xmlns:p14="http://schemas.microsoft.com/office/powerpoint/2010/main" val="3782432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3"/>
          <p:cNvSpPr>
            <a:spLocks noGrp="1"/>
          </p:cNvSpPr>
          <p:nvPr>
            <p:ph type="sldNum" sz="quarter" idx="12"/>
          </p:nvPr>
        </p:nvSpPr>
        <p:spPr>
          <a:xfrm>
            <a:off x="6553200" y="6248400"/>
            <a:ext cx="1905000" cy="457200"/>
          </a:xfrm>
        </p:spPr>
        <p:txBody>
          <a:bodyPr/>
          <a:lstStyle/>
          <a:p>
            <a:pPr>
              <a:defRPr/>
            </a:pPr>
            <a:fld id="{29B2047C-0D02-4BCC-9DDA-D5FDDA93CD5E}" type="slidenum">
              <a:rPr lang="en-US" altLang="zh-CN" smtClean="0">
                <a:solidFill>
                  <a:srgbClr val="000000"/>
                </a:solidFill>
              </a:rPr>
              <a:pPr>
                <a:defRPr/>
              </a:pPr>
              <a:t>53</a:t>
            </a:fld>
            <a:endParaRPr lang="en-US" altLang="zh-CN">
              <a:solidFill>
                <a:srgbClr val="000000"/>
              </a:solidFill>
            </a:endParaRPr>
          </a:p>
        </p:txBody>
      </p:sp>
      <p:graphicFrame>
        <p:nvGraphicFramePr>
          <p:cNvPr id="30" name="Object 2"/>
          <p:cNvGraphicFramePr>
            <a:graphicFrameLocks noChangeAspect="1"/>
          </p:cNvGraphicFramePr>
          <p:nvPr>
            <p:extLst>
              <p:ext uri="{D42A27DB-BD31-4B8C-83A1-F6EECF244321}">
                <p14:modId xmlns:p14="http://schemas.microsoft.com/office/powerpoint/2010/main" val="227867553"/>
              </p:ext>
            </p:extLst>
          </p:nvPr>
        </p:nvGraphicFramePr>
        <p:xfrm>
          <a:off x="2879626" y="3316958"/>
          <a:ext cx="1825625" cy="547688"/>
        </p:xfrm>
        <a:graphic>
          <a:graphicData uri="http://schemas.openxmlformats.org/presentationml/2006/ole">
            <mc:AlternateContent xmlns:mc="http://schemas.openxmlformats.org/markup-compatibility/2006">
              <mc:Choice xmlns:v="urn:schemas-microsoft-com:vml" Requires="v">
                <p:oleObj spid="_x0000_s177590" name="Equation" r:id="rId3" imgW="736560" imgH="215640" progId="Equation.DSMT4">
                  <p:embed/>
                </p:oleObj>
              </mc:Choice>
              <mc:Fallback>
                <p:oleObj name="Equation" r:id="rId3" imgW="736560" imgH="215640" progId="Equation.DSMT4">
                  <p:embed/>
                  <p:pic>
                    <p:nvPicPr>
                      <p:cNvPr id="0" name=""/>
                      <p:cNvPicPr>
                        <a:picLocks noChangeAspect="1" noChangeArrowheads="1"/>
                      </p:cNvPicPr>
                      <p:nvPr/>
                    </p:nvPicPr>
                    <p:blipFill>
                      <a:blip r:embed="rId4"/>
                      <a:srcRect/>
                      <a:stretch>
                        <a:fillRect/>
                      </a:stretch>
                    </p:blipFill>
                    <p:spPr bwMode="auto">
                      <a:xfrm>
                        <a:off x="2879626" y="3316958"/>
                        <a:ext cx="1825625" cy="547688"/>
                      </a:xfrm>
                      <a:prstGeom prst="rect">
                        <a:avLst/>
                      </a:prstGeom>
                      <a:solidFill>
                        <a:schemeClr val="bg1"/>
                      </a:solidFill>
                    </p:spPr>
                  </p:pic>
                </p:oleObj>
              </mc:Fallback>
            </mc:AlternateContent>
          </a:graphicData>
        </a:graphic>
      </p:graphicFrame>
      <p:sp>
        <p:nvSpPr>
          <p:cNvPr id="35" name="圆柱形 34"/>
          <p:cNvSpPr/>
          <p:nvPr/>
        </p:nvSpPr>
        <p:spPr bwMode="auto">
          <a:xfrm>
            <a:off x="6867136" y="5393497"/>
            <a:ext cx="214314" cy="666930"/>
          </a:xfrm>
          <a:prstGeom prst="can">
            <a:avLst>
              <a:gd name="adj"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sp>
        <p:nvSpPr>
          <p:cNvPr id="36" name="圆柱形 35"/>
          <p:cNvSpPr/>
          <p:nvPr/>
        </p:nvSpPr>
        <p:spPr bwMode="auto">
          <a:xfrm>
            <a:off x="5724128" y="4250513"/>
            <a:ext cx="2490806" cy="1285884"/>
          </a:xfrm>
          <a:prstGeom prst="can">
            <a:avLst>
              <a:gd name="adj"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sp>
        <p:nvSpPr>
          <p:cNvPr id="37" name="椭圆 36"/>
          <p:cNvSpPr/>
          <p:nvPr/>
        </p:nvSpPr>
        <p:spPr bwMode="auto">
          <a:xfrm>
            <a:off x="7695773" y="4406523"/>
            <a:ext cx="285752" cy="2857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pic>
        <p:nvPicPr>
          <p:cNvPr id="38" name="Picture 4"/>
          <p:cNvPicPr>
            <a:picLocks noChangeAspect="1" noChangeArrowheads="1"/>
          </p:cNvPicPr>
          <p:nvPr/>
        </p:nvPicPr>
        <p:blipFill>
          <a:blip r:embed="rId5"/>
          <a:srcRect/>
          <a:stretch>
            <a:fillRect/>
          </a:stretch>
        </p:blipFill>
        <p:spPr bwMode="auto">
          <a:xfrm>
            <a:off x="7047701" y="4404243"/>
            <a:ext cx="642942" cy="263022"/>
          </a:xfrm>
          <a:prstGeom prst="rect">
            <a:avLst/>
          </a:prstGeom>
          <a:noFill/>
          <a:ln w="9525">
            <a:noFill/>
            <a:miter lim="800000"/>
            <a:headEnd/>
            <a:tailEnd/>
          </a:ln>
          <a:effectLst/>
        </p:spPr>
      </p:pic>
      <p:cxnSp>
        <p:nvCxnSpPr>
          <p:cNvPr id="39" name="直接箭头连接符 38"/>
          <p:cNvCxnSpPr/>
          <p:nvPr/>
        </p:nvCxnSpPr>
        <p:spPr bwMode="auto">
          <a:xfrm>
            <a:off x="7983805" y="4546671"/>
            <a:ext cx="571504" cy="1588"/>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graphicFrame>
        <p:nvGraphicFramePr>
          <p:cNvPr id="40" name="Object 13"/>
          <p:cNvGraphicFramePr>
            <a:graphicFrameLocks noChangeAspect="1"/>
          </p:cNvGraphicFramePr>
          <p:nvPr>
            <p:extLst>
              <p:ext uri="{D42A27DB-BD31-4B8C-83A1-F6EECF244321}">
                <p14:modId xmlns:p14="http://schemas.microsoft.com/office/powerpoint/2010/main" val="3042418398"/>
              </p:ext>
            </p:extLst>
          </p:nvPr>
        </p:nvGraphicFramePr>
        <p:xfrm>
          <a:off x="8555309" y="4203571"/>
          <a:ext cx="342251" cy="617174"/>
        </p:xfrm>
        <a:graphic>
          <a:graphicData uri="http://schemas.openxmlformats.org/presentationml/2006/ole">
            <mc:AlternateContent xmlns:mc="http://schemas.openxmlformats.org/markup-compatibility/2006">
              <mc:Choice xmlns:v="urn:schemas-microsoft-com:vml" Requires="v">
                <p:oleObj spid="_x0000_s177591" name="公式" r:id="rId6" imgW="114201" imgH="203024" progId="Equation.3">
                  <p:embed/>
                </p:oleObj>
              </mc:Choice>
              <mc:Fallback>
                <p:oleObj name="公式" r:id="rId6" imgW="114201" imgH="203024"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5309" y="4203571"/>
                        <a:ext cx="342251" cy="6171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14"/>
          <p:cNvGraphicFramePr>
            <a:graphicFrameLocks noChangeAspect="1"/>
          </p:cNvGraphicFramePr>
          <p:nvPr>
            <p:extLst>
              <p:ext uri="{D42A27DB-BD31-4B8C-83A1-F6EECF244321}">
                <p14:modId xmlns:p14="http://schemas.microsoft.com/office/powerpoint/2010/main" val="1013890702"/>
              </p:ext>
            </p:extLst>
          </p:nvPr>
        </p:nvGraphicFramePr>
        <p:xfrm>
          <a:off x="7191717" y="3785327"/>
          <a:ext cx="432048" cy="402892"/>
        </p:xfrm>
        <a:graphic>
          <a:graphicData uri="http://schemas.openxmlformats.org/presentationml/2006/ole">
            <mc:AlternateContent xmlns:mc="http://schemas.openxmlformats.org/markup-compatibility/2006">
              <mc:Choice xmlns:v="urn:schemas-microsoft-com:vml" Requires="v">
                <p:oleObj spid="_x0000_s177592" name="公式" r:id="rId8" imgW="152334" imgH="139639" progId="Equation.3">
                  <p:embed/>
                </p:oleObj>
              </mc:Choice>
              <mc:Fallback>
                <p:oleObj name="公式" r:id="rId8" imgW="152334" imgH="13963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1717" y="3785327"/>
                        <a:ext cx="432048" cy="402892"/>
                      </a:xfrm>
                      <a:prstGeom prst="rect">
                        <a:avLst/>
                      </a:prstGeom>
                      <a:solidFill>
                        <a:schemeClr val="bg1"/>
                      </a:solidFill>
                    </p:spPr>
                  </p:pic>
                </p:oleObj>
              </mc:Fallback>
            </mc:AlternateContent>
          </a:graphicData>
        </a:graphic>
      </p:graphicFrame>
      <p:sp>
        <p:nvSpPr>
          <p:cNvPr id="42" name="圆柱形 41"/>
          <p:cNvSpPr/>
          <p:nvPr/>
        </p:nvSpPr>
        <p:spPr bwMode="auto">
          <a:xfrm>
            <a:off x="6867136" y="3756171"/>
            <a:ext cx="214314" cy="851532"/>
          </a:xfrm>
          <a:prstGeom prst="can">
            <a:avLst>
              <a:gd name="adj"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sp>
        <p:nvSpPr>
          <p:cNvPr id="43" name="任意多边形 42"/>
          <p:cNvSpPr/>
          <p:nvPr/>
        </p:nvSpPr>
        <p:spPr bwMode="auto">
          <a:xfrm flipH="1">
            <a:off x="6732401" y="3974436"/>
            <a:ext cx="459316" cy="213783"/>
          </a:xfrm>
          <a:custGeom>
            <a:avLst/>
            <a:gdLst>
              <a:gd name="connsiteX0" fmla="*/ 0 w 459316"/>
              <a:gd name="connsiteY0" fmla="*/ 67733 h 213783"/>
              <a:gd name="connsiteX1" fmla="*/ 190500 w 459316"/>
              <a:gd name="connsiteY1" fmla="*/ 207433 h 213783"/>
              <a:gd name="connsiteX2" fmla="*/ 419100 w 459316"/>
              <a:gd name="connsiteY2" fmla="*/ 29633 h 213783"/>
              <a:gd name="connsiteX3" fmla="*/ 431800 w 459316"/>
              <a:gd name="connsiteY3" fmla="*/ 29633 h 213783"/>
            </a:gdLst>
            <a:ahLst/>
            <a:cxnLst>
              <a:cxn ang="0">
                <a:pos x="connsiteX0" y="connsiteY0"/>
              </a:cxn>
              <a:cxn ang="0">
                <a:pos x="connsiteX1" y="connsiteY1"/>
              </a:cxn>
              <a:cxn ang="0">
                <a:pos x="connsiteX2" y="connsiteY2"/>
              </a:cxn>
              <a:cxn ang="0">
                <a:pos x="connsiteX3" y="connsiteY3"/>
              </a:cxn>
            </a:cxnLst>
            <a:rect l="l" t="t" r="r" b="b"/>
            <a:pathLst>
              <a:path w="459316" h="213783">
                <a:moveTo>
                  <a:pt x="0" y="67733"/>
                </a:moveTo>
                <a:cubicBezTo>
                  <a:pt x="60325" y="140758"/>
                  <a:pt x="120650" y="213783"/>
                  <a:pt x="190500" y="207433"/>
                </a:cubicBezTo>
                <a:cubicBezTo>
                  <a:pt x="260350" y="201083"/>
                  <a:pt x="378884" y="59266"/>
                  <a:pt x="419100" y="29633"/>
                </a:cubicBezTo>
                <a:cubicBezTo>
                  <a:pt x="459316" y="0"/>
                  <a:pt x="445558" y="14816"/>
                  <a:pt x="431800" y="29633"/>
                </a:cubicBezTo>
              </a:path>
            </a:pathLst>
          </a:cu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89058877"/>
              </p:ext>
            </p:extLst>
          </p:nvPr>
        </p:nvGraphicFramePr>
        <p:xfrm>
          <a:off x="4499992" y="1388107"/>
          <a:ext cx="360288" cy="330264"/>
        </p:xfrm>
        <a:graphic>
          <a:graphicData uri="http://schemas.openxmlformats.org/presentationml/2006/ole">
            <mc:AlternateContent xmlns:mc="http://schemas.openxmlformats.org/markup-compatibility/2006">
              <mc:Choice xmlns:v="urn:schemas-microsoft-com:vml" Requires="v">
                <p:oleObj spid="_x0000_s177593" name="Equation" r:id="rId10" imgW="152280" imgH="139680" progId="Equation.DSMT4">
                  <p:embed/>
                </p:oleObj>
              </mc:Choice>
              <mc:Fallback>
                <p:oleObj name="Equation" r:id="rId10" imgW="152280" imgH="139680" progId="Equation.DSMT4">
                  <p:embed/>
                  <p:pic>
                    <p:nvPicPr>
                      <p:cNvPr id="0" name=""/>
                      <p:cNvPicPr/>
                      <p:nvPr/>
                    </p:nvPicPr>
                    <p:blipFill>
                      <a:blip r:embed="rId11"/>
                      <a:stretch>
                        <a:fillRect/>
                      </a:stretch>
                    </p:blipFill>
                    <p:spPr>
                      <a:xfrm>
                        <a:off x="4499992" y="1388107"/>
                        <a:ext cx="360288" cy="33026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871685383"/>
              </p:ext>
            </p:extLst>
          </p:nvPr>
        </p:nvGraphicFramePr>
        <p:xfrm>
          <a:off x="1822585" y="2742541"/>
          <a:ext cx="1403111" cy="605889"/>
        </p:xfrm>
        <a:graphic>
          <a:graphicData uri="http://schemas.openxmlformats.org/presentationml/2006/ole">
            <mc:AlternateContent xmlns:mc="http://schemas.openxmlformats.org/markup-compatibility/2006">
              <mc:Choice xmlns:v="urn:schemas-microsoft-com:vml" Requires="v">
                <p:oleObj spid="_x0000_s177594" name="Equation" r:id="rId12" imgW="558720" imgH="241200" progId="Equation.DSMT4">
                  <p:embed/>
                </p:oleObj>
              </mc:Choice>
              <mc:Fallback>
                <p:oleObj name="Equation" r:id="rId12" imgW="558720" imgH="241200" progId="Equation.DSMT4">
                  <p:embed/>
                  <p:pic>
                    <p:nvPicPr>
                      <p:cNvPr id="0" name=""/>
                      <p:cNvPicPr/>
                      <p:nvPr/>
                    </p:nvPicPr>
                    <p:blipFill>
                      <a:blip r:embed="rId13"/>
                      <a:stretch>
                        <a:fillRect/>
                      </a:stretch>
                    </p:blipFill>
                    <p:spPr>
                      <a:xfrm>
                        <a:off x="1822585" y="2742541"/>
                        <a:ext cx="1403111" cy="605889"/>
                      </a:xfrm>
                      <a:prstGeom prst="rect">
                        <a:avLst/>
                      </a:prstGeom>
                    </p:spPr>
                  </p:pic>
                </p:oleObj>
              </mc:Fallback>
            </mc:AlternateContent>
          </a:graphicData>
        </a:graphic>
      </p:graphicFrame>
      <p:sp>
        <p:nvSpPr>
          <p:cNvPr id="25" name="内容占位符 4"/>
          <p:cNvSpPr txBox="1">
            <a:spLocks/>
          </p:cNvSpPr>
          <p:nvPr/>
        </p:nvSpPr>
        <p:spPr bwMode="auto">
          <a:xfrm>
            <a:off x="783593" y="176814"/>
            <a:ext cx="7774632" cy="96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a:lnSpc>
                <a:spcPct val="120000"/>
              </a:lnSpc>
              <a:buClr>
                <a:srgbClr val="003A93"/>
              </a:buClr>
              <a:buFontTx/>
              <a:buNone/>
            </a:pPr>
            <a:r>
              <a:rPr lang="en-US" altLang="zh-CN" sz="2800" kern="0" dirty="0" smtClean="0">
                <a:solidFill>
                  <a:srgbClr val="003A93"/>
                </a:solidFill>
                <a:latin typeface="仿宋" panose="02010609060101010101" pitchFamily="49" charset="-122"/>
                <a:ea typeface="仿宋" panose="02010609060101010101" pitchFamily="49" charset="-122"/>
              </a:rPr>
              <a:t>4.2 </a:t>
            </a:r>
            <a:r>
              <a:rPr lang="zh-CN" altLang="en-US" sz="2800" kern="0" dirty="0" smtClean="0">
                <a:solidFill>
                  <a:srgbClr val="003A93"/>
                </a:solidFill>
                <a:latin typeface="仿宋" panose="02010609060101010101" pitchFamily="49" charset="-122"/>
                <a:ea typeface="仿宋" panose="02010609060101010101" pitchFamily="49" charset="-122"/>
              </a:rPr>
              <a:t>匀速转动</a:t>
            </a:r>
            <a:r>
              <a:rPr lang="zh-CN" altLang="en-US" sz="2800" kern="0" dirty="0">
                <a:solidFill>
                  <a:srgbClr val="003A93"/>
                </a:solidFill>
                <a:latin typeface="仿宋" panose="02010609060101010101" pitchFamily="49" charset="-122"/>
                <a:ea typeface="仿宋" panose="02010609060101010101" pitchFamily="49" charset="-122"/>
              </a:rPr>
              <a:t>参照系中的惯性力</a:t>
            </a:r>
            <a:br>
              <a:rPr lang="zh-CN" altLang="en-US" sz="2800" kern="0" dirty="0">
                <a:solidFill>
                  <a:srgbClr val="003A93"/>
                </a:solidFill>
                <a:latin typeface="仿宋" panose="02010609060101010101" pitchFamily="49" charset="-122"/>
                <a:ea typeface="仿宋" panose="02010609060101010101" pitchFamily="49" charset="-122"/>
              </a:rPr>
            </a:br>
            <a:r>
              <a:rPr lang="en-US" altLang="zh-CN" sz="2800" kern="0" dirty="0">
                <a:solidFill>
                  <a:srgbClr val="003A93"/>
                </a:solidFill>
                <a:latin typeface="仿宋" panose="02010609060101010101" pitchFamily="49" charset="-122"/>
                <a:ea typeface="仿宋" panose="02010609060101010101" pitchFamily="49" charset="-122"/>
              </a:rPr>
              <a:t>——</a:t>
            </a:r>
            <a:r>
              <a:rPr lang="zh-CN" altLang="en-US" sz="2800" kern="0" dirty="0" smtClean="0">
                <a:solidFill>
                  <a:srgbClr val="003A93"/>
                </a:solidFill>
                <a:latin typeface="仿宋" panose="02010609060101010101" pitchFamily="49" charset="-122"/>
                <a:ea typeface="仿宋" panose="02010609060101010101" pitchFamily="49" charset="-122"/>
              </a:rPr>
              <a:t>惯性离心力</a:t>
            </a:r>
            <a:endParaRPr lang="en-US" altLang="zh-CN" sz="2600" kern="0" dirty="0" smtClean="0">
              <a:solidFill>
                <a:srgbClr val="000000"/>
              </a:solidFill>
              <a:latin typeface="仿宋" panose="02010609060101010101" pitchFamily="49" charset="-122"/>
              <a:ea typeface="仿宋" panose="02010609060101010101" pitchFamily="49" charset="-122"/>
            </a:endParaRPr>
          </a:p>
          <a:p>
            <a:pPr marL="0" indent="0">
              <a:lnSpc>
                <a:spcPct val="125000"/>
              </a:lnSpc>
              <a:buFontTx/>
              <a:buNone/>
            </a:pPr>
            <a:endParaRPr lang="en-US" altLang="zh-CN" sz="2600" kern="0" dirty="0" smtClean="0">
              <a:solidFill>
                <a:srgbClr val="000000"/>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kern="0" dirty="0" smtClean="0">
              <a:solidFill>
                <a:srgbClr val="000000"/>
              </a:solidFill>
              <a:latin typeface="仿宋" panose="02010609060101010101" pitchFamily="49" charset="-122"/>
              <a:ea typeface="仿宋" panose="02010609060101010101" pitchFamily="49" charset="-122"/>
            </a:endParaRPr>
          </a:p>
          <a:p>
            <a:pPr marL="0" indent="0">
              <a:lnSpc>
                <a:spcPct val="125000"/>
              </a:lnSpc>
              <a:buFontTx/>
              <a:buNone/>
            </a:pPr>
            <a:r>
              <a:rPr lang="zh-CN" altLang="en-US" sz="2600" kern="0" dirty="0" smtClean="0">
                <a:solidFill>
                  <a:srgbClr val="000000"/>
                </a:solidFill>
                <a:latin typeface="仿宋" panose="02010609060101010101" pitchFamily="49" charset="-122"/>
                <a:ea typeface="仿宋" panose="02010609060101010101" pitchFamily="49" charset="-122"/>
              </a:rPr>
              <a:t>   </a:t>
            </a:r>
            <a:endParaRPr lang="zh-CN" altLang="en-US" sz="2600" kern="0" dirty="0">
              <a:solidFill>
                <a:srgbClr val="000000"/>
              </a:solidFill>
              <a:latin typeface="仿宋" panose="02010609060101010101" pitchFamily="49" charset="-122"/>
              <a:ea typeface="仿宋" panose="02010609060101010101" pitchFamily="49" charset="-122"/>
            </a:endParaRPr>
          </a:p>
        </p:txBody>
      </p:sp>
      <p:sp>
        <p:nvSpPr>
          <p:cNvPr id="26" name="内容占位符 2"/>
          <p:cNvSpPr>
            <a:spLocks noGrp="1"/>
          </p:cNvSpPr>
          <p:nvPr>
            <p:ph idx="1"/>
          </p:nvPr>
        </p:nvSpPr>
        <p:spPr>
          <a:xfrm>
            <a:off x="337884" y="1318224"/>
            <a:ext cx="8734733" cy="1488204"/>
          </a:xfrm>
        </p:spPr>
        <p:txBody>
          <a:bodyPr/>
          <a:lstStyle/>
          <a:p>
            <a:r>
              <a:rPr lang="zh-CN" altLang="en-US" sz="2800" dirty="0" smtClean="0"/>
              <a:t>水平转盘以恒定角速度      转动，小球静止于其上。</a:t>
            </a:r>
            <a:endParaRPr lang="en-US" altLang="zh-CN" sz="2800" dirty="0" smtClean="0"/>
          </a:p>
          <a:p>
            <a:pPr>
              <a:buFont typeface="Wingdings" panose="05000000000000000000" pitchFamily="2" charset="2"/>
              <a:buChar char="Ø"/>
            </a:pPr>
            <a:r>
              <a:rPr lang="zh-CN" altLang="en-US" sz="2800" dirty="0" smtClean="0"/>
              <a:t>以地球为参照系</a:t>
            </a:r>
            <a:r>
              <a:rPr lang="en-US" altLang="zh-CN" sz="2800" dirty="0" smtClean="0"/>
              <a:t>K</a:t>
            </a:r>
          </a:p>
          <a:p>
            <a:pPr marL="0" indent="0">
              <a:buNone/>
            </a:pPr>
            <a:r>
              <a:rPr lang="en-US" altLang="zh-CN" sz="2800" dirty="0"/>
              <a:t> </a:t>
            </a:r>
            <a:r>
              <a:rPr lang="en-US" altLang="zh-CN" sz="2800" dirty="0" smtClean="0"/>
              <a:t>   </a:t>
            </a:r>
            <a:r>
              <a:rPr lang="zh-CN" altLang="en-US" sz="2800" dirty="0" smtClean="0"/>
              <a:t>小球匀速转动，向心加速度</a:t>
            </a:r>
            <a:endParaRPr lang="en-US" altLang="zh-CN" sz="2800" dirty="0" smtClean="0"/>
          </a:p>
          <a:p>
            <a:pPr marL="0" indent="0">
              <a:buNone/>
            </a:pPr>
            <a:endParaRPr lang="en-US" altLang="zh-CN" sz="2800" dirty="0"/>
          </a:p>
          <a:p>
            <a:pPr marL="0" indent="0">
              <a:buNone/>
            </a:pPr>
            <a:r>
              <a:rPr lang="en-US" altLang="zh-CN" sz="2800" dirty="0" smtClean="0"/>
              <a:t>      </a:t>
            </a:r>
            <a:r>
              <a:rPr lang="zh-CN" altLang="en-US" sz="2800" dirty="0" smtClean="0"/>
              <a:t>受拉力</a:t>
            </a:r>
            <a:endParaRPr lang="en-US" altLang="zh-CN" sz="2800" dirty="0"/>
          </a:p>
          <a:p>
            <a:endParaRPr lang="en-US" altLang="zh-CN" sz="2800" dirty="0" smtClean="0"/>
          </a:p>
          <a:p>
            <a:endParaRPr lang="en-US" altLang="zh-CN" sz="2800" dirty="0"/>
          </a:p>
          <a:p>
            <a:pPr marL="0" indent="0">
              <a:buNone/>
            </a:pPr>
            <a:endParaRPr lang="en-US" altLang="zh-CN" sz="2800" dirty="0" smtClean="0"/>
          </a:p>
        </p:txBody>
      </p:sp>
    </p:spTree>
    <p:extLst>
      <p:ext uri="{BB962C8B-B14F-4D97-AF65-F5344CB8AC3E}">
        <p14:creationId xmlns:p14="http://schemas.microsoft.com/office/powerpoint/2010/main" val="582699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内容占位符 2"/>
          <p:cNvSpPr txBox="1">
            <a:spLocks/>
          </p:cNvSpPr>
          <p:nvPr/>
        </p:nvSpPr>
        <p:spPr bwMode="auto">
          <a:xfrm>
            <a:off x="726504" y="2050196"/>
            <a:ext cx="6642668" cy="215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800" kern="0" dirty="0" smtClean="0">
                <a:solidFill>
                  <a:srgbClr val="000000"/>
                </a:solidFill>
              </a:rPr>
              <a:t>如假想一个力     ，</a:t>
            </a:r>
            <a:endParaRPr lang="en-US" altLang="zh-CN" sz="2800" kern="0" dirty="0" smtClean="0">
              <a:solidFill>
                <a:srgbClr val="000000"/>
              </a:solidFill>
            </a:endParaRPr>
          </a:p>
          <a:p>
            <a:pPr marL="0" indent="0">
              <a:buFontTx/>
              <a:buNone/>
            </a:pPr>
            <a:r>
              <a:rPr lang="en-US" altLang="zh-CN" sz="2800" kern="0" dirty="0">
                <a:solidFill>
                  <a:srgbClr val="000000"/>
                </a:solidFill>
              </a:rPr>
              <a:t> </a:t>
            </a:r>
            <a:r>
              <a:rPr lang="en-US" altLang="zh-CN" sz="2800" kern="0" dirty="0" smtClean="0">
                <a:solidFill>
                  <a:srgbClr val="000000"/>
                </a:solidFill>
              </a:rPr>
              <a:t>   </a:t>
            </a:r>
            <a:r>
              <a:rPr lang="zh-CN" altLang="en-US" sz="2800" kern="0" dirty="0" smtClean="0">
                <a:solidFill>
                  <a:srgbClr val="000000"/>
                </a:solidFill>
              </a:rPr>
              <a:t>使                   ，则牛顿定律成立。</a:t>
            </a:r>
            <a:endParaRPr lang="en-US" altLang="zh-CN" sz="2800" kern="0" dirty="0" smtClean="0">
              <a:solidFill>
                <a:srgbClr val="000000"/>
              </a:solidFill>
            </a:endParaRPr>
          </a:p>
          <a:p>
            <a:pPr marL="0" indent="0">
              <a:buFontTx/>
              <a:buNone/>
            </a:pPr>
            <a:r>
              <a:rPr lang="zh-CN" altLang="en-US" sz="2800" kern="0" dirty="0" smtClean="0">
                <a:solidFill>
                  <a:srgbClr val="000000"/>
                </a:solidFill>
              </a:rPr>
              <a:t>即</a:t>
            </a:r>
            <a:endParaRPr lang="zh-CN" altLang="en-US" sz="2000" kern="0" dirty="0">
              <a:solidFill>
                <a:srgbClr val="000000"/>
              </a:solidFill>
            </a:endParaRPr>
          </a:p>
        </p:txBody>
      </p:sp>
      <p:sp>
        <p:nvSpPr>
          <p:cNvPr id="27" name="内容占位符 2"/>
          <p:cNvSpPr>
            <a:spLocks noGrp="1"/>
          </p:cNvSpPr>
          <p:nvPr>
            <p:ph idx="1"/>
          </p:nvPr>
        </p:nvSpPr>
        <p:spPr>
          <a:xfrm>
            <a:off x="417620" y="761367"/>
            <a:ext cx="8734733" cy="1488204"/>
          </a:xfrm>
        </p:spPr>
        <p:txBody>
          <a:bodyPr/>
          <a:lstStyle/>
          <a:p>
            <a:pPr>
              <a:buFont typeface="Wingdings" panose="05000000000000000000" pitchFamily="2" charset="2"/>
              <a:buChar char="Ø"/>
            </a:pPr>
            <a:r>
              <a:rPr lang="zh-CN" altLang="en-US" sz="2800" dirty="0" smtClean="0"/>
              <a:t>以圆盘为参照系</a:t>
            </a:r>
            <a:r>
              <a:rPr lang="en-US" altLang="zh-CN" sz="2800" dirty="0" smtClean="0"/>
              <a:t>K’</a:t>
            </a:r>
            <a:endParaRPr lang="en-US" altLang="zh-CN" sz="2800" dirty="0"/>
          </a:p>
          <a:p>
            <a:pPr marL="0" indent="0">
              <a:buNone/>
            </a:pPr>
            <a:r>
              <a:rPr lang="en-US" altLang="zh-CN" sz="2800" dirty="0" smtClean="0"/>
              <a:t>    </a:t>
            </a:r>
            <a:r>
              <a:rPr lang="zh-CN" altLang="en-US" sz="2800" dirty="0" smtClean="0"/>
              <a:t>小球静止，但受一弹力    ，不满足牛顿定律。</a:t>
            </a:r>
            <a:endParaRPr lang="zh-CN" altLang="en-US" sz="2000" dirty="0"/>
          </a:p>
        </p:txBody>
      </p:sp>
      <p:sp>
        <p:nvSpPr>
          <p:cNvPr id="28" name="灯片编号占位符 3"/>
          <p:cNvSpPr>
            <a:spLocks noGrp="1"/>
          </p:cNvSpPr>
          <p:nvPr>
            <p:ph type="sldNum" sz="quarter" idx="12"/>
          </p:nvPr>
        </p:nvSpPr>
        <p:spPr>
          <a:xfrm>
            <a:off x="6553200" y="6248400"/>
            <a:ext cx="1905000" cy="457200"/>
          </a:xfrm>
        </p:spPr>
        <p:txBody>
          <a:bodyPr/>
          <a:lstStyle/>
          <a:p>
            <a:pPr>
              <a:defRPr/>
            </a:pPr>
            <a:fld id="{29B2047C-0D02-4BCC-9DDA-D5FDDA93CD5E}" type="slidenum">
              <a:rPr lang="en-US" altLang="zh-CN" smtClean="0">
                <a:solidFill>
                  <a:srgbClr val="000000"/>
                </a:solidFill>
              </a:rPr>
              <a:pPr>
                <a:defRPr/>
              </a:pPr>
              <a:t>54</a:t>
            </a:fld>
            <a:endParaRPr lang="en-US" altLang="zh-CN">
              <a:solidFill>
                <a:srgbClr val="000000"/>
              </a:solidFill>
            </a:endParaRPr>
          </a:p>
        </p:txBody>
      </p:sp>
      <p:graphicFrame>
        <p:nvGraphicFramePr>
          <p:cNvPr id="31" name="Object 3"/>
          <p:cNvGraphicFramePr>
            <a:graphicFrameLocks noChangeAspect="1"/>
          </p:cNvGraphicFramePr>
          <p:nvPr>
            <p:extLst>
              <p:ext uri="{D42A27DB-BD31-4B8C-83A1-F6EECF244321}">
                <p14:modId xmlns:p14="http://schemas.microsoft.com/office/powerpoint/2010/main" val="535810900"/>
              </p:ext>
            </p:extLst>
          </p:nvPr>
        </p:nvGraphicFramePr>
        <p:xfrm>
          <a:off x="4427796" y="1215252"/>
          <a:ext cx="357190" cy="580433"/>
        </p:xfrm>
        <a:graphic>
          <a:graphicData uri="http://schemas.openxmlformats.org/presentationml/2006/ole">
            <mc:AlternateContent xmlns:mc="http://schemas.openxmlformats.org/markup-compatibility/2006">
              <mc:Choice xmlns:v="urn:schemas-microsoft-com:vml" Requires="v">
                <p:oleObj spid="_x0000_s179860" name="公式" r:id="rId3" imgW="126835" imgH="202936" progId="Equation.3">
                  <p:embed/>
                </p:oleObj>
              </mc:Choice>
              <mc:Fallback>
                <p:oleObj name="公式" r:id="rId3" imgW="126835" imgH="20293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796" y="1215252"/>
                        <a:ext cx="357190" cy="580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4"/>
          <p:cNvGraphicFramePr>
            <a:graphicFrameLocks noChangeAspect="1"/>
          </p:cNvGraphicFramePr>
          <p:nvPr>
            <p:extLst>
              <p:ext uri="{D42A27DB-BD31-4B8C-83A1-F6EECF244321}">
                <p14:modId xmlns:p14="http://schemas.microsoft.com/office/powerpoint/2010/main" val="3250403503"/>
              </p:ext>
            </p:extLst>
          </p:nvPr>
        </p:nvGraphicFramePr>
        <p:xfrm>
          <a:off x="3419872" y="1989886"/>
          <a:ext cx="309880" cy="571504"/>
        </p:xfrm>
        <a:graphic>
          <a:graphicData uri="http://schemas.openxmlformats.org/presentationml/2006/ole">
            <mc:AlternateContent xmlns:mc="http://schemas.openxmlformats.org/markup-compatibility/2006">
              <mc:Choice xmlns:v="urn:schemas-microsoft-com:vml" Requires="v">
                <p:oleObj spid="_x0000_s179861" name="公式" r:id="rId5" imgW="114201" imgH="203024" progId="Equation.3">
                  <p:embed/>
                </p:oleObj>
              </mc:Choice>
              <mc:Fallback>
                <p:oleObj name="公式" r:id="rId5" imgW="114201" imgH="2030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872" y="1989886"/>
                        <a:ext cx="309880" cy="571504"/>
                      </a:xfrm>
                      <a:prstGeom prst="rect">
                        <a:avLst/>
                      </a:prstGeom>
                      <a:noFill/>
                      <a:extLst/>
                    </p:spPr>
                  </p:pic>
                </p:oleObj>
              </mc:Fallback>
            </mc:AlternateContent>
          </a:graphicData>
        </a:graphic>
      </p:graphicFrame>
      <p:graphicFrame>
        <p:nvGraphicFramePr>
          <p:cNvPr id="33" name="Object 5"/>
          <p:cNvGraphicFramePr>
            <a:graphicFrameLocks noChangeAspect="1"/>
          </p:cNvGraphicFramePr>
          <p:nvPr>
            <p:extLst>
              <p:ext uri="{D42A27DB-BD31-4B8C-83A1-F6EECF244321}">
                <p14:modId xmlns:p14="http://schemas.microsoft.com/office/powerpoint/2010/main" val="2191021098"/>
              </p:ext>
            </p:extLst>
          </p:nvPr>
        </p:nvGraphicFramePr>
        <p:xfrm>
          <a:off x="1687666" y="2536886"/>
          <a:ext cx="1428728" cy="565238"/>
        </p:xfrm>
        <a:graphic>
          <a:graphicData uri="http://schemas.openxmlformats.org/presentationml/2006/ole">
            <mc:AlternateContent xmlns:mc="http://schemas.openxmlformats.org/markup-compatibility/2006">
              <mc:Choice xmlns:v="urn:schemas-microsoft-com:vml" Requires="v">
                <p:oleObj spid="_x0000_s179862" name="公式" r:id="rId7" imgW="558558" imgH="215806" progId="Equation.3">
                  <p:embed/>
                </p:oleObj>
              </mc:Choice>
              <mc:Fallback>
                <p:oleObj name="公式" r:id="rId7" imgW="558558" imgH="21580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7666" y="2536886"/>
                        <a:ext cx="1428728" cy="565238"/>
                      </a:xfrm>
                      <a:prstGeom prst="rect">
                        <a:avLst/>
                      </a:prstGeom>
                      <a:solidFill>
                        <a:schemeClr val="bg1"/>
                      </a:solidFill>
                    </p:spPr>
                  </p:pic>
                </p:oleObj>
              </mc:Fallback>
            </mc:AlternateContent>
          </a:graphicData>
        </a:graphic>
      </p:graphicFrame>
      <p:graphicFrame>
        <p:nvGraphicFramePr>
          <p:cNvPr id="34" name="Object 6"/>
          <p:cNvGraphicFramePr>
            <a:graphicFrameLocks noChangeAspect="1"/>
          </p:cNvGraphicFramePr>
          <p:nvPr>
            <p:extLst>
              <p:ext uri="{D42A27DB-BD31-4B8C-83A1-F6EECF244321}">
                <p14:modId xmlns:p14="http://schemas.microsoft.com/office/powerpoint/2010/main" val="57010705"/>
              </p:ext>
            </p:extLst>
          </p:nvPr>
        </p:nvGraphicFramePr>
        <p:xfrm>
          <a:off x="1333190" y="3597131"/>
          <a:ext cx="2832100" cy="666750"/>
        </p:xfrm>
        <a:graphic>
          <a:graphicData uri="http://schemas.openxmlformats.org/presentationml/2006/ole">
            <mc:AlternateContent xmlns:mc="http://schemas.openxmlformats.org/markup-compatibility/2006">
              <mc:Choice xmlns:v="urn:schemas-microsoft-com:vml" Requires="v">
                <p:oleObj spid="_x0000_s179863" name="Equation" r:id="rId9" imgW="939600" imgH="215640" progId="Equation.DSMT4">
                  <p:embed/>
                </p:oleObj>
              </mc:Choice>
              <mc:Fallback>
                <p:oleObj name="Equation" r:id="rId9" imgW="939600" imgH="215640" progId="Equation.DSMT4">
                  <p:embed/>
                  <p:pic>
                    <p:nvPicPr>
                      <p:cNvPr id="0" name=""/>
                      <p:cNvPicPr>
                        <a:picLocks noChangeAspect="1" noChangeArrowheads="1"/>
                      </p:cNvPicPr>
                      <p:nvPr/>
                    </p:nvPicPr>
                    <p:blipFill>
                      <a:blip r:embed="rId10"/>
                      <a:srcRect/>
                      <a:stretch>
                        <a:fillRect/>
                      </a:stretch>
                    </p:blipFill>
                    <p:spPr bwMode="auto">
                      <a:xfrm>
                        <a:off x="1333190" y="3597131"/>
                        <a:ext cx="2832100" cy="666750"/>
                      </a:xfrm>
                      <a:prstGeom prst="rect">
                        <a:avLst/>
                      </a:prstGeom>
                      <a:solidFill>
                        <a:schemeClr val="bg1"/>
                      </a:solidFill>
                    </p:spPr>
                  </p:pic>
                </p:oleObj>
              </mc:Fallback>
            </mc:AlternateContent>
          </a:graphicData>
        </a:graphic>
      </p:graphicFrame>
      <p:grpSp>
        <p:nvGrpSpPr>
          <p:cNvPr id="4" name="组合 3"/>
          <p:cNvGrpSpPr/>
          <p:nvPr/>
        </p:nvGrpSpPr>
        <p:grpSpPr>
          <a:xfrm>
            <a:off x="5724128" y="3756171"/>
            <a:ext cx="3173432" cy="2304256"/>
            <a:chOff x="5120635" y="2852936"/>
            <a:chExt cx="3173432" cy="2304256"/>
          </a:xfrm>
        </p:grpSpPr>
        <p:sp>
          <p:nvSpPr>
            <p:cNvPr id="35" name="圆柱形 34"/>
            <p:cNvSpPr/>
            <p:nvPr/>
          </p:nvSpPr>
          <p:spPr bwMode="auto">
            <a:xfrm>
              <a:off x="6263643" y="4490262"/>
              <a:ext cx="214314" cy="666930"/>
            </a:xfrm>
            <a:prstGeom prst="can">
              <a:avLst>
                <a:gd name="adj"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sp>
          <p:nvSpPr>
            <p:cNvPr id="36" name="圆柱形 35"/>
            <p:cNvSpPr/>
            <p:nvPr/>
          </p:nvSpPr>
          <p:spPr bwMode="auto">
            <a:xfrm>
              <a:off x="5120635" y="3347278"/>
              <a:ext cx="2490806" cy="1285884"/>
            </a:xfrm>
            <a:prstGeom prst="can">
              <a:avLst>
                <a:gd name="adj"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sp>
          <p:nvSpPr>
            <p:cNvPr id="37" name="椭圆 36"/>
            <p:cNvSpPr/>
            <p:nvPr/>
          </p:nvSpPr>
          <p:spPr bwMode="auto">
            <a:xfrm>
              <a:off x="7092280" y="3503288"/>
              <a:ext cx="285752" cy="2857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pic>
          <p:nvPicPr>
            <p:cNvPr id="38" name="Picture 4"/>
            <p:cNvPicPr>
              <a:picLocks noChangeAspect="1" noChangeArrowheads="1"/>
            </p:cNvPicPr>
            <p:nvPr/>
          </p:nvPicPr>
          <p:blipFill>
            <a:blip r:embed="rId11"/>
            <a:srcRect/>
            <a:stretch>
              <a:fillRect/>
            </a:stretch>
          </p:blipFill>
          <p:spPr bwMode="auto">
            <a:xfrm>
              <a:off x="6444208" y="3501008"/>
              <a:ext cx="642942" cy="263022"/>
            </a:xfrm>
            <a:prstGeom prst="rect">
              <a:avLst/>
            </a:prstGeom>
            <a:noFill/>
            <a:ln w="9525">
              <a:noFill/>
              <a:miter lim="800000"/>
              <a:headEnd/>
              <a:tailEnd/>
            </a:ln>
            <a:effectLst/>
          </p:spPr>
        </p:pic>
        <p:cxnSp>
          <p:nvCxnSpPr>
            <p:cNvPr id="39" name="直接箭头连接符 38"/>
            <p:cNvCxnSpPr/>
            <p:nvPr/>
          </p:nvCxnSpPr>
          <p:spPr bwMode="auto">
            <a:xfrm>
              <a:off x="7380312" y="3643436"/>
              <a:ext cx="571504" cy="1588"/>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graphicFrame>
          <p:nvGraphicFramePr>
            <p:cNvPr id="40" name="Object 13"/>
            <p:cNvGraphicFramePr>
              <a:graphicFrameLocks noChangeAspect="1"/>
            </p:cNvGraphicFramePr>
            <p:nvPr>
              <p:extLst/>
            </p:nvPr>
          </p:nvGraphicFramePr>
          <p:xfrm>
            <a:off x="7951816" y="3300336"/>
            <a:ext cx="342251" cy="617174"/>
          </p:xfrm>
          <a:graphic>
            <a:graphicData uri="http://schemas.openxmlformats.org/presentationml/2006/ole">
              <mc:AlternateContent xmlns:mc="http://schemas.openxmlformats.org/markup-compatibility/2006">
                <mc:Choice xmlns:v="urn:schemas-microsoft-com:vml" Requires="v">
                  <p:oleObj spid="_x0000_s179864" name="公式" r:id="rId12" imgW="114201" imgH="203024" progId="Equation.3">
                    <p:embed/>
                  </p:oleObj>
                </mc:Choice>
                <mc:Fallback>
                  <p:oleObj name="公式" r:id="rId12" imgW="114201" imgH="2030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1816" y="3300336"/>
                          <a:ext cx="342251" cy="6171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14"/>
            <p:cNvGraphicFramePr>
              <a:graphicFrameLocks noChangeAspect="1"/>
            </p:cNvGraphicFramePr>
            <p:nvPr>
              <p:extLst/>
            </p:nvPr>
          </p:nvGraphicFramePr>
          <p:xfrm>
            <a:off x="6588224" y="2882092"/>
            <a:ext cx="432048" cy="402892"/>
          </p:xfrm>
          <a:graphic>
            <a:graphicData uri="http://schemas.openxmlformats.org/presentationml/2006/ole">
              <mc:AlternateContent xmlns:mc="http://schemas.openxmlformats.org/markup-compatibility/2006">
                <mc:Choice xmlns:v="urn:schemas-microsoft-com:vml" Requires="v">
                  <p:oleObj spid="_x0000_s179865" name="公式" r:id="rId13" imgW="152334" imgH="139639" progId="Equation.3">
                    <p:embed/>
                  </p:oleObj>
                </mc:Choice>
                <mc:Fallback>
                  <p:oleObj name="公式" r:id="rId13" imgW="152334" imgH="13963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88224" y="2882092"/>
                          <a:ext cx="432048" cy="402892"/>
                        </a:xfrm>
                        <a:prstGeom prst="rect">
                          <a:avLst/>
                        </a:prstGeom>
                        <a:solidFill>
                          <a:schemeClr val="bg1"/>
                        </a:solidFill>
                      </p:spPr>
                    </p:pic>
                  </p:oleObj>
                </mc:Fallback>
              </mc:AlternateContent>
            </a:graphicData>
          </a:graphic>
        </p:graphicFrame>
        <p:sp>
          <p:nvSpPr>
            <p:cNvPr id="42" name="圆柱形 41"/>
            <p:cNvSpPr/>
            <p:nvPr/>
          </p:nvSpPr>
          <p:spPr bwMode="auto">
            <a:xfrm>
              <a:off x="6263643" y="2852936"/>
              <a:ext cx="214314" cy="851532"/>
            </a:xfrm>
            <a:prstGeom prst="can">
              <a:avLst>
                <a:gd name="adj"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sp>
          <p:nvSpPr>
            <p:cNvPr id="43" name="任意多边形 42"/>
            <p:cNvSpPr/>
            <p:nvPr/>
          </p:nvSpPr>
          <p:spPr bwMode="auto">
            <a:xfrm flipH="1">
              <a:off x="6128908" y="3071201"/>
              <a:ext cx="459316" cy="213783"/>
            </a:xfrm>
            <a:custGeom>
              <a:avLst/>
              <a:gdLst>
                <a:gd name="connsiteX0" fmla="*/ 0 w 459316"/>
                <a:gd name="connsiteY0" fmla="*/ 67733 h 213783"/>
                <a:gd name="connsiteX1" fmla="*/ 190500 w 459316"/>
                <a:gd name="connsiteY1" fmla="*/ 207433 h 213783"/>
                <a:gd name="connsiteX2" fmla="*/ 419100 w 459316"/>
                <a:gd name="connsiteY2" fmla="*/ 29633 h 213783"/>
                <a:gd name="connsiteX3" fmla="*/ 431800 w 459316"/>
                <a:gd name="connsiteY3" fmla="*/ 29633 h 213783"/>
              </a:gdLst>
              <a:ahLst/>
              <a:cxnLst>
                <a:cxn ang="0">
                  <a:pos x="connsiteX0" y="connsiteY0"/>
                </a:cxn>
                <a:cxn ang="0">
                  <a:pos x="connsiteX1" y="connsiteY1"/>
                </a:cxn>
                <a:cxn ang="0">
                  <a:pos x="connsiteX2" y="connsiteY2"/>
                </a:cxn>
                <a:cxn ang="0">
                  <a:pos x="connsiteX3" y="connsiteY3"/>
                </a:cxn>
              </a:cxnLst>
              <a:rect l="l" t="t" r="r" b="b"/>
              <a:pathLst>
                <a:path w="459316" h="213783">
                  <a:moveTo>
                    <a:pt x="0" y="67733"/>
                  </a:moveTo>
                  <a:cubicBezTo>
                    <a:pt x="60325" y="140758"/>
                    <a:pt x="120650" y="213783"/>
                    <a:pt x="190500" y="207433"/>
                  </a:cubicBezTo>
                  <a:cubicBezTo>
                    <a:pt x="260350" y="201083"/>
                    <a:pt x="378884" y="59266"/>
                    <a:pt x="419100" y="29633"/>
                  </a:cubicBezTo>
                  <a:cubicBezTo>
                    <a:pt x="459316" y="0"/>
                    <a:pt x="445558" y="14816"/>
                    <a:pt x="431800" y="29633"/>
                  </a:cubicBezTo>
                </a:path>
              </a:pathLst>
            </a:cu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grpSp>
      <p:sp>
        <p:nvSpPr>
          <p:cNvPr id="3" name="矩形 2"/>
          <p:cNvSpPr/>
          <p:nvPr/>
        </p:nvSpPr>
        <p:spPr>
          <a:xfrm>
            <a:off x="736028" y="4470167"/>
            <a:ext cx="4997624" cy="1130246"/>
          </a:xfrm>
          <a:prstGeom prst="rect">
            <a:avLst/>
          </a:prstGeom>
        </p:spPr>
        <p:txBody>
          <a:bodyPr wrap="square">
            <a:spAutoFit/>
          </a:bodyPr>
          <a:lstStyle/>
          <a:p>
            <a:pPr algn="l">
              <a:lnSpc>
                <a:spcPct val="150000"/>
              </a:lnSpc>
            </a:pPr>
            <a:r>
              <a:rPr lang="zh-CN" altLang="en-US" kern="0" dirty="0">
                <a:solidFill>
                  <a:srgbClr val="000000"/>
                </a:solidFill>
              </a:rPr>
              <a:t>此为惯性力，但因其方向背离圆心，故称“</a:t>
            </a:r>
            <a:r>
              <a:rPr lang="zh-CN" altLang="en-US" kern="0" dirty="0">
                <a:solidFill>
                  <a:srgbClr val="FF0000"/>
                </a:solidFill>
              </a:rPr>
              <a:t>惯性离心力</a:t>
            </a:r>
            <a:r>
              <a:rPr lang="zh-CN" altLang="en-US" kern="0" dirty="0">
                <a:solidFill>
                  <a:srgbClr val="000000"/>
                </a:solidFill>
              </a:rPr>
              <a:t>”。</a:t>
            </a:r>
            <a:endParaRPr lang="en-US" altLang="zh-CN" kern="0" dirty="0">
              <a:solidFill>
                <a:srgbClr val="000000"/>
              </a:solidFill>
            </a:endParaRPr>
          </a:p>
        </p:txBody>
      </p:sp>
      <p:graphicFrame>
        <p:nvGraphicFramePr>
          <p:cNvPr id="24" name="Object 2"/>
          <p:cNvGraphicFramePr>
            <a:graphicFrameLocks noChangeAspect="1"/>
          </p:cNvGraphicFramePr>
          <p:nvPr>
            <p:extLst>
              <p:ext uri="{D42A27DB-BD31-4B8C-83A1-F6EECF244321}">
                <p14:modId xmlns:p14="http://schemas.microsoft.com/office/powerpoint/2010/main" val="881737594"/>
              </p:ext>
            </p:extLst>
          </p:nvPr>
        </p:nvGraphicFramePr>
        <p:xfrm>
          <a:off x="4165290" y="5656753"/>
          <a:ext cx="1647825" cy="652463"/>
        </p:xfrm>
        <a:graphic>
          <a:graphicData uri="http://schemas.openxmlformats.org/presentationml/2006/ole">
            <mc:AlternateContent xmlns:mc="http://schemas.openxmlformats.org/markup-compatibility/2006">
              <mc:Choice xmlns:v="urn:schemas-microsoft-com:vml" Requires="v">
                <p:oleObj spid="_x0000_s179866" name="Equation" r:id="rId15" imgW="558720" imgH="215640" progId="Equation.DSMT4">
                  <p:embed/>
                </p:oleObj>
              </mc:Choice>
              <mc:Fallback>
                <p:oleObj name="Equation" r:id="rId15" imgW="558720" imgH="215640" progId="Equation.DSMT4">
                  <p:embed/>
                  <p:pic>
                    <p:nvPicPr>
                      <p:cNvPr id="0" name=""/>
                      <p:cNvPicPr>
                        <a:picLocks noChangeAspect="1" noChangeArrowheads="1"/>
                      </p:cNvPicPr>
                      <p:nvPr/>
                    </p:nvPicPr>
                    <p:blipFill>
                      <a:blip r:embed="rId16"/>
                      <a:srcRect/>
                      <a:stretch>
                        <a:fillRect/>
                      </a:stretch>
                    </p:blipFill>
                    <p:spPr bwMode="auto">
                      <a:xfrm>
                        <a:off x="4165290" y="5656753"/>
                        <a:ext cx="1647825" cy="652463"/>
                      </a:xfrm>
                      <a:prstGeom prst="rect">
                        <a:avLst/>
                      </a:prstGeom>
                      <a:solidFill>
                        <a:schemeClr val="bg1"/>
                      </a:solid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95224880"/>
              </p:ext>
            </p:extLst>
          </p:nvPr>
        </p:nvGraphicFramePr>
        <p:xfrm>
          <a:off x="943783" y="5782944"/>
          <a:ext cx="2296568" cy="536860"/>
        </p:xfrm>
        <a:graphic>
          <a:graphicData uri="http://schemas.openxmlformats.org/presentationml/2006/ole">
            <mc:AlternateContent xmlns:mc="http://schemas.openxmlformats.org/markup-compatibility/2006">
              <mc:Choice xmlns:v="urn:schemas-microsoft-com:vml" Requires="v">
                <p:oleObj spid="_x0000_s179867" name="Equation" r:id="rId17" imgW="977760" imgH="228600" progId="Equation.DSMT4">
                  <p:embed/>
                </p:oleObj>
              </mc:Choice>
              <mc:Fallback>
                <p:oleObj name="Equation" r:id="rId17" imgW="977760" imgH="228600" progId="Equation.DSMT4">
                  <p:embed/>
                  <p:pic>
                    <p:nvPicPr>
                      <p:cNvPr id="0" name=""/>
                      <p:cNvPicPr/>
                      <p:nvPr/>
                    </p:nvPicPr>
                    <p:blipFill>
                      <a:blip r:embed="rId18"/>
                      <a:stretch>
                        <a:fillRect/>
                      </a:stretch>
                    </p:blipFill>
                    <p:spPr>
                      <a:xfrm>
                        <a:off x="943783" y="5782944"/>
                        <a:ext cx="2296568" cy="536860"/>
                      </a:xfrm>
                      <a:prstGeom prst="rect">
                        <a:avLst/>
                      </a:prstGeom>
                    </p:spPr>
                  </p:pic>
                </p:oleObj>
              </mc:Fallback>
            </mc:AlternateContent>
          </a:graphicData>
        </a:graphic>
      </p:graphicFrame>
    </p:spTree>
    <p:extLst>
      <p:ext uri="{BB962C8B-B14F-4D97-AF65-F5344CB8AC3E}">
        <p14:creationId xmlns:p14="http://schemas.microsoft.com/office/powerpoint/2010/main" val="2237491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solidFill>
                  <a:srgbClr val="000000"/>
                </a:solidFill>
              </a:rPr>
              <a:pPr>
                <a:defRPr/>
              </a:pPr>
              <a:t>55</a:t>
            </a:fld>
            <a:endParaRPr lang="en-US" altLang="zh-CN">
              <a:solidFill>
                <a:srgbClr val="000000"/>
              </a:solidFill>
            </a:endParaRPr>
          </a:p>
        </p:txBody>
      </p:sp>
      <p:sp>
        <p:nvSpPr>
          <p:cNvPr id="3" name="内容占位符 2"/>
          <p:cNvSpPr txBox="1">
            <a:spLocks/>
          </p:cNvSpPr>
          <p:nvPr/>
        </p:nvSpPr>
        <p:spPr>
          <a:xfrm>
            <a:off x="827584" y="620688"/>
            <a:ext cx="7772400" cy="5310206"/>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buFontTx/>
              <a:buNone/>
            </a:pPr>
            <a:endParaRPr lang="en-US" altLang="zh-CN" sz="2800" kern="0" dirty="0" smtClean="0">
              <a:solidFill>
                <a:srgbClr val="000000"/>
              </a:solidFill>
            </a:endParaRPr>
          </a:p>
          <a:p>
            <a:r>
              <a:rPr lang="zh-CN" altLang="en-US" sz="2800" kern="0" dirty="0" smtClean="0">
                <a:solidFill>
                  <a:srgbClr val="000000"/>
                </a:solidFill>
              </a:rPr>
              <a:t>如果圆盘有一角加速度                 则惯性力应有两个分量：</a:t>
            </a:r>
            <a:endParaRPr lang="en-US" altLang="zh-CN" sz="2800" kern="0" dirty="0" smtClean="0">
              <a:solidFill>
                <a:srgbClr val="000000"/>
              </a:solidFill>
            </a:endParaRPr>
          </a:p>
          <a:p>
            <a:endParaRPr lang="en-US" altLang="zh-CN" sz="2800" kern="0" dirty="0" smtClean="0">
              <a:solidFill>
                <a:srgbClr val="000000"/>
              </a:solidFill>
            </a:endParaRPr>
          </a:p>
          <a:p>
            <a:endParaRPr lang="en-US" altLang="zh-CN" sz="2800" kern="0" dirty="0" smtClean="0">
              <a:solidFill>
                <a:srgbClr val="000000"/>
              </a:solidFill>
            </a:endParaRPr>
          </a:p>
          <a:p>
            <a:pPr marL="0" indent="0">
              <a:buNone/>
            </a:pPr>
            <a:endParaRPr lang="zh-CN" altLang="en-US" sz="2800" kern="0" dirty="0">
              <a:solidFill>
                <a:srgbClr val="000000"/>
              </a:solidFill>
            </a:endParaRPr>
          </a:p>
        </p:txBody>
      </p:sp>
      <p:sp>
        <p:nvSpPr>
          <p:cNvPr id="4" name="灯片编号占位符 3"/>
          <p:cNvSpPr txBox="1">
            <a:spLocks/>
          </p:cNvSpPr>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kumimoji="0" sz="14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defRPr/>
            </a:pPr>
            <a:fld id="{29B2047C-0D02-4BCC-9DDA-D5FDDA93CD5E}" type="slidenum">
              <a:rPr lang="en-US" altLang="zh-CN" smtClean="0">
                <a:solidFill>
                  <a:srgbClr val="000000"/>
                </a:solidFill>
              </a:rPr>
              <a:pPr>
                <a:defRPr/>
              </a:pPr>
              <a:t>55</a:t>
            </a:fld>
            <a:endParaRPr lang="en-US" altLang="zh-CN">
              <a:solidFill>
                <a:srgbClr val="000000"/>
              </a:solidFill>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2172297899"/>
              </p:ext>
            </p:extLst>
          </p:nvPr>
        </p:nvGraphicFramePr>
        <p:xfrm>
          <a:off x="4876503" y="926560"/>
          <a:ext cx="1213478" cy="925556"/>
        </p:xfrm>
        <a:graphic>
          <a:graphicData uri="http://schemas.openxmlformats.org/presentationml/2006/ole">
            <mc:AlternateContent xmlns:mc="http://schemas.openxmlformats.org/markup-compatibility/2006">
              <mc:Choice xmlns:v="urn:schemas-microsoft-com:vml" Requires="v">
                <p:oleObj spid="_x0000_s178374" name="Equation" r:id="rId3" imgW="520560" imgH="393480" progId="Equation.DSMT4">
                  <p:embed/>
                </p:oleObj>
              </mc:Choice>
              <mc:Fallback>
                <p:oleObj name="Equation" r:id="rId3" imgW="520560" imgH="393480" progId="Equation.DSMT4">
                  <p:embed/>
                  <p:pic>
                    <p:nvPicPr>
                      <p:cNvPr id="0" name=""/>
                      <p:cNvPicPr>
                        <a:picLocks noChangeAspect="1" noChangeArrowheads="1"/>
                      </p:cNvPicPr>
                      <p:nvPr/>
                    </p:nvPicPr>
                    <p:blipFill>
                      <a:blip r:embed="rId4"/>
                      <a:srcRect/>
                      <a:stretch>
                        <a:fillRect/>
                      </a:stretch>
                    </p:blipFill>
                    <p:spPr bwMode="auto">
                      <a:xfrm>
                        <a:off x="4876503" y="926560"/>
                        <a:ext cx="1213478" cy="925556"/>
                      </a:xfrm>
                      <a:prstGeom prst="rect">
                        <a:avLst/>
                      </a:prstGeom>
                      <a:solidFill>
                        <a:schemeClr val="bg1"/>
                      </a:solidFill>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3099742194"/>
              </p:ext>
            </p:extLst>
          </p:nvPr>
        </p:nvGraphicFramePr>
        <p:xfrm>
          <a:off x="1259632" y="2412371"/>
          <a:ext cx="6048672" cy="1726839"/>
        </p:xfrm>
        <a:graphic>
          <a:graphicData uri="http://schemas.openxmlformats.org/presentationml/2006/ole">
            <mc:AlternateContent xmlns:mc="http://schemas.openxmlformats.org/markup-compatibility/2006">
              <mc:Choice xmlns:v="urn:schemas-microsoft-com:vml" Requires="v">
                <p:oleObj spid="_x0000_s178375" name="Equation" r:id="rId5" imgW="2463480" imgH="685800" progId="Equation.DSMT4">
                  <p:embed/>
                </p:oleObj>
              </mc:Choice>
              <mc:Fallback>
                <p:oleObj name="Equation" r:id="rId5" imgW="2463480" imgH="685800" progId="Equation.DSMT4">
                  <p:embed/>
                  <p:pic>
                    <p:nvPicPr>
                      <p:cNvPr id="0" name=""/>
                      <p:cNvPicPr>
                        <a:picLocks noChangeAspect="1" noChangeArrowheads="1"/>
                      </p:cNvPicPr>
                      <p:nvPr/>
                    </p:nvPicPr>
                    <p:blipFill>
                      <a:blip r:embed="rId6"/>
                      <a:srcRect/>
                      <a:stretch>
                        <a:fillRect/>
                      </a:stretch>
                    </p:blipFill>
                    <p:spPr bwMode="auto">
                      <a:xfrm>
                        <a:off x="1259632" y="2412371"/>
                        <a:ext cx="6048672" cy="1726839"/>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854558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56</a:t>
            </a:fld>
            <a:endParaRPr lang="en-US" altLang="zh-CN"/>
          </a:p>
        </p:txBody>
      </p:sp>
      <p:sp>
        <p:nvSpPr>
          <p:cNvPr id="3" name="内容占位符 4"/>
          <p:cNvSpPr txBox="1">
            <a:spLocks/>
          </p:cNvSpPr>
          <p:nvPr/>
        </p:nvSpPr>
        <p:spPr bwMode="auto">
          <a:xfrm>
            <a:off x="539552" y="476672"/>
            <a:ext cx="7774632" cy="96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a:lnSpc>
                <a:spcPct val="120000"/>
              </a:lnSpc>
              <a:buClr>
                <a:srgbClr val="003A93"/>
              </a:buClr>
              <a:buFontTx/>
              <a:buNone/>
            </a:pPr>
            <a:r>
              <a:rPr lang="en-US" altLang="zh-CN" sz="2800" kern="0" dirty="0" smtClean="0">
                <a:solidFill>
                  <a:srgbClr val="003A93"/>
                </a:solidFill>
                <a:latin typeface="仿宋" panose="02010609060101010101" pitchFamily="49" charset="-122"/>
                <a:ea typeface="仿宋" panose="02010609060101010101" pitchFamily="49" charset="-122"/>
              </a:rPr>
              <a:t>4.3 </a:t>
            </a:r>
            <a:r>
              <a:rPr lang="zh-CN" altLang="en-US" sz="2800" kern="0" dirty="0" smtClean="0">
                <a:solidFill>
                  <a:srgbClr val="003A93"/>
                </a:solidFill>
                <a:latin typeface="仿宋" panose="02010609060101010101" pitchFamily="49" charset="-122"/>
                <a:ea typeface="仿宋" panose="02010609060101010101" pitchFamily="49" charset="-122"/>
              </a:rPr>
              <a:t>科里奥利力（补充）</a:t>
            </a:r>
            <a:endParaRPr lang="en-US" altLang="zh-CN" sz="2600" kern="0" dirty="0" smtClean="0">
              <a:solidFill>
                <a:srgbClr val="000000"/>
              </a:solidFill>
              <a:latin typeface="仿宋" panose="02010609060101010101" pitchFamily="49" charset="-122"/>
              <a:ea typeface="仿宋" panose="02010609060101010101" pitchFamily="49" charset="-122"/>
            </a:endParaRPr>
          </a:p>
          <a:p>
            <a:pPr marL="0" indent="0">
              <a:lnSpc>
                <a:spcPct val="125000"/>
              </a:lnSpc>
              <a:buFontTx/>
              <a:buNone/>
            </a:pPr>
            <a:endParaRPr lang="en-US" altLang="zh-CN" sz="2600" kern="0" dirty="0" smtClean="0">
              <a:solidFill>
                <a:srgbClr val="000000"/>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kern="0" dirty="0" smtClean="0">
              <a:solidFill>
                <a:srgbClr val="000000"/>
              </a:solidFill>
              <a:latin typeface="仿宋" panose="02010609060101010101" pitchFamily="49" charset="-122"/>
              <a:ea typeface="仿宋" panose="02010609060101010101" pitchFamily="49" charset="-122"/>
            </a:endParaRPr>
          </a:p>
          <a:p>
            <a:pPr marL="0" indent="0">
              <a:lnSpc>
                <a:spcPct val="125000"/>
              </a:lnSpc>
              <a:buFontTx/>
              <a:buNone/>
            </a:pPr>
            <a:r>
              <a:rPr lang="zh-CN" altLang="en-US" sz="2600" kern="0" dirty="0" smtClean="0">
                <a:solidFill>
                  <a:srgbClr val="000000"/>
                </a:solidFill>
                <a:latin typeface="仿宋" panose="02010609060101010101" pitchFamily="49" charset="-122"/>
                <a:ea typeface="仿宋" panose="02010609060101010101" pitchFamily="49" charset="-122"/>
              </a:rPr>
              <a:t>   </a:t>
            </a:r>
            <a:endParaRPr lang="zh-CN" altLang="en-US" sz="2600" kern="0" dirty="0">
              <a:solidFill>
                <a:srgbClr val="000000"/>
              </a:solidFill>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1700808"/>
            <a:ext cx="3053308" cy="2954814"/>
          </a:xfrm>
          <a:prstGeom prst="rect">
            <a:avLst/>
          </a:prstGeom>
        </p:spPr>
      </p:pic>
      <p:pic>
        <p:nvPicPr>
          <p:cNvPr id="5" name="图片 4"/>
          <p:cNvPicPr>
            <a:picLocks noChangeAspect="1"/>
          </p:cNvPicPr>
          <p:nvPr/>
        </p:nvPicPr>
        <p:blipFill>
          <a:blip r:embed="rId3"/>
          <a:stretch>
            <a:fillRect/>
          </a:stretch>
        </p:blipFill>
        <p:spPr>
          <a:xfrm>
            <a:off x="1043608" y="1732175"/>
            <a:ext cx="3024336" cy="2942597"/>
          </a:xfrm>
          <a:prstGeom prst="rect">
            <a:avLst/>
          </a:prstGeom>
        </p:spPr>
      </p:pic>
      <p:cxnSp>
        <p:nvCxnSpPr>
          <p:cNvPr id="7" name="直接箭头连接符 6"/>
          <p:cNvCxnSpPr/>
          <p:nvPr/>
        </p:nvCxnSpPr>
        <p:spPr bwMode="auto">
          <a:xfrm flipV="1">
            <a:off x="2534072" y="3262745"/>
            <a:ext cx="1173832" cy="1457"/>
          </a:xfrm>
          <a:prstGeom prst="straightConnector1">
            <a:avLst/>
          </a:prstGeom>
          <a:solidFill>
            <a:schemeClr val="accent1"/>
          </a:solidFill>
          <a:ln w="28575" cap="flat" cmpd="sng" algn="ctr">
            <a:solidFill>
              <a:srgbClr val="FF0000"/>
            </a:solidFill>
            <a:prstDash val="solid"/>
            <a:round/>
            <a:headEnd type="triangle"/>
            <a:tailEnd type="triangle"/>
          </a:ln>
          <a:effectLst/>
        </p:spPr>
      </p:cxnSp>
      <p:sp>
        <p:nvSpPr>
          <p:cNvPr id="10" name="文本框 9"/>
          <p:cNvSpPr txBox="1"/>
          <p:nvPr/>
        </p:nvSpPr>
        <p:spPr>
          <a:xfrm>
            <a:off x="1847890" y="4990345"/>
            <a:ext cx="1415772" cy="461665"/>
          </a:xfrm>
          <a:prstGeom prst="rect">
            <a:avLst/>
          </a:prstGeom>
          <a:noFill/>
        </p:spPr>
        <p:txBody>
          <a:bodyPr wrap="none" rtlCol="0">
            <a:spAutoFit/>
          </a:bodyPr>
          <a:lstStyle/>
          <a:p>
            <a:r>
              <a:rPr lang="zh-CN" altLang="en-US" dirty="0" smtClean="0"/>
              <a:t>转盘静止</a:t>
            </a:r>
            <a:endParaRPr lang="zh-CN" altLang="en-US" dirty="0"/>
          </a:p>
        </p:txBody>
      </p:sp>
      <p:sp>
        <p:nvSpPr>
          <p:cNvPr id="11" name="文本框 10"/>
          <p:cNvSpPr txBox="1"/>
          <p:nvPr/>
        </p:nvSpPr>
        <p:spPr>
          <a:xfrm>
            <a:off x="6089928" y="4990345"/>
            <a:ext cx="1415772" cy="461665"/>
          </a:xfrm>
          <a:prstGeom prst="rect">
            <a:avLst/>
          </a:prstGeom>
          <a:noFill/>
        </p:spPr>
        <p:txBody>
          <a:bodyPr wrap="none" rtlCol="0">
            <a:spAutoFit/>
          </a:bodyPr>
          <a:lstStyle/>
          <a:p>
            <a:r>
              <a:rPr lang="zh-CN" altLang="en-US" dirty="0" smtClean="0"/>
              <a:t>转盘旋转</a:t>
            </a:r>
            <a:endParaRPr lang="zh-CN" altLang="en-US" dirty="0"/>
          </a:p>
        </p:txBody>
      </p:sp>
    </p:spTree>
    <p:extLst>
      <p:ext uri="{BB962C8B-B14F-4D97-AF65-F5344CB8AC3E}">
        <p14:creationId xmlns:p14="http://schemas.microsoft.com/office/powerpoint/2010/main" val="36168443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57</a:t>
            </a:fld>
            <a:endParaRPr lang="en-US" altLang="zh-CN"/>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1124744"/>
            <a:ext cx="2765276" cy="2676073"/>
          </a:xfrm>
          <a:prstGeom prst="rect">
            <a:avLst/>
          </a:prstGeom>
        </p:spPr>
      </p:pic>
      <p:grpSp>
        <p:nvGrpSpPr>
          <p:cNvPr id="15" name="组合 14"/>
          <p:cNvGrpSpPr/>
          <p:nvPr/>
        </p:nvGrpSpPr>
        <p:grpSpPr>
          <a:xfrm>
            <a:off x="755576" y="1628800"/>
            <a:ext cx="3528392" cy="1728193"/>
            <a:chOff x="755576" y="2060847"/>
            <a:chExt cx="3528392" cy="1728193"/>
          </a:xfrm>
        </p:grpSpPr>
        <p:sp>
          <p:nvSpPr>
            <p:cNvPr id="4" name="矩形 3"/>
            <p:cNvSpPr/>
            <p:nvPr/>
          </p:nvSpPr>
          <p:spPr bwMode="auto">
            <a:xfrm>
              <a:off x="1187624" y="2060848"/>
              <a:ext cx="3096344" cy="1656184"/>
            </a:xfrm>
            <a:prstGeom prst="rect">
              <a:avLst/>
            </a:prstGeom>
            <a:noFill/>
            <a:ln w="38100"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 name="弧形 4"/>
            <p:cNvSpPr/>
            <p:nvPr/>
          </p:nvSpPr>
          <p:spPr bwMode="auto">
            <a:xfrm>
              <a:off x="755576" y="2708920"/>
              <a:ext cx="2304256" cy="1080120"/>
            </a:xfrm>
            <a:prstGeom prst="arc">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7" name="直接箭头连接符 6"/>
            <p:cNvCxnSpPr/>
            <p:nvPr/>
          </p:nvCxnSpPr>
          <p:spPr bwMode="auto">
            <a:xfrm>
              <a:off x="1907704" y="2708920"/>
              <a:ext cx="828092" cy="0"/>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cxnSp>
          <p:nvCxnSpPr>
            <p:cNvPr id="9" name="直接箭头连接符 8"/>
            <p:cNvCxnSpPr/>
            <p:nvPr/>
          </p:nvCxnSpPr>
          <p:spPr bwMode="auto">
            <a:xfrm>
              <a:off x="1907704" y="2708920"/>
              <a:ext cx="0" cy="432048"/>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10" name="文本框 9"/>
            <p:cNvSpPr txBox="1"/>
            <p:nvPr/>
          </p:nvSpPr>
          <p:spPr>
            <a:xfrm>
              <a:off x="2483768" y="2060847"/>
              <a:ext cx="1723549" cy="461665"/>
            </a:xfrm>
            <a:prstGeom prst="rect">
              <a:avLst/>
            </a:prstGeom>
            <a:noFill/>
          </p:spPr>
          <p:txBody>
            <a:bodyPr wrap="none" rtlCol="0">
              <a:spAutoFit/>
            </a:bodyPr>
            <a:lstStyle/>
            <a:p>
              <a:r>
                <a:rPr lang="zh-CN" altLang="en-US" dirty="0" smtClean="0"/>
                <a:t>圆盘参照系</a:t>
              </a:r>
              <a:endParaRPr lang="zh-CN" altLang="en-US" dirty="0"/>
            </a:p>
          </p:txBody>
        </p:sp>
        <p:graphicFrame>
          <p:nvGraphicFramePr>
            <p:cNvPr id="11" name="对象 10"/>
            <p:cNvGraphicFramePr>
              <a:graphicFrameLocks noChangeAspect="1"/>
            </p:cNvGraphicFramePr>
            <p:nvPr>
              <p:extLst>
                <p:ext uri="{D42A27DB-BD31-4B8C-83A1-F6EECF244321}">
                  <p14:modId xmlns:p14="http://schemas.microsoft.com/office/powerpoint/2010/main" val="3691390469"/>
                </p:ext>
              </p:extLst>
            </p:nvPr>
          </p:nvGraphicFramePr>
          <p:xfrm>
            <a:off x="1879413" y="2287304"/>
            <a:ext cx="325133" cy="350143"/>
          </p:xfrm>
          <a:graphic>
            <a:graphicData uri="http://schemas.openxmlformats.org/presentationml/2006/ole">
              <mc:AlternateContent xmlns:mc="http://schemas.openxmlformats.org/markup-compatibility/2006">
                <mc:Choice xmlns:v="urn:schemas-microsoft-com:vml" Requires="v">
                  <p:oleObj spid="_x0000_s180424" name="Equation" r:id="rId4" imgW="164880" imgH="177480" progId="Equation.DSMT4">
                    <p:embed/>
                  </p:oleObj>
                </mc:Choice>
                <mc:Fallback>
                  <p:oleObj name="Equation" r:id="rId4" imgW="164880" imgH="177480" progId="Equation.DSMT4">
                    <p:embed/>
                    <p:pic>
                      <p:nvPicPr>
                        <p:cNvPr id="0" name=""/>
                        <p:cNvPicPr/>
                        <p:nvPr/>
                      </p:nvPicPr>
                      <p:blipFill>
                        <a:blip r:embed="rId5"/>
                        <a:stretch>
                          <a:fillRect/>
                        </a:stretch>
                      </p:blipFill>
                      <p:spPr>
                        <a:xfrm>
                          <a:off x="1879413" y="2287304"/>
                          <a:ext cx="325133" cy="35014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747019742"/>
                </p:ext>
              </p:extLst>
            </p:nvPr>
          </p:nvGraphicFramePr>
          <p:xfrm>
            <a:off x="1454583" y="2873040"/>
            <a:ext cx="366638" cy="535856"/>
          </p:xfrm>
          <a:graphic>
            <a:graphicData uri="http://schemas.openxmlformats.org/presentationml/2006/ole">
              <mc:AlternateContent xmlns:mc="http://schemas.openxmlformats.org/markup-compatibility/2006">
                <mc:Choice xmlns:v="urn:schemas-microsoft-com:vml" Requires="v">
                  <p:oleObj spid="_x0000_s180425" name="Equation" r:id="rId6" imgW="164880" imgH="241200" progId="Equation.DSMT4">
                    <p:embed/>
                  </p:oleObj>
                </mc:Choice>
                <mc:Fallback>
                  <p:oleObj name="Equation" r:id="rId6" imgW="164880" imgH="241200" progId="Equation.DSMT4">
                    <p:embed/>
                    <p:pic>
                      <p:nvPicPr>
                        <p:cNvPr id="0" name=""/>
                        <p:cNvPicPr/>
                        <p:nvPr/>
                      </p:nvPicPr>
                      <p:blipFill>
                        <a:blip r:embed="rId7"/>
                        <a:stretch>
                          <a:fillRect/>
                        </a:stretch>
                      </p:blipFill>
                      <p:spPr>
                        <a:xfrm>
                          <a:off x="1454583" y="2873040"/>
                          <a:ext cx="366638" cy="535856"/>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808406070"/>
                </p:ext>
              </p:extLst>
            </p:nvPr>
          </p:nvGraphicFramePr>
          <p:xfrm>
            <a:off x="1546184" y="2484525"/>
            <a:ext cx="275038" cy="320877"/>
          </p:xfrm>
          <a:graphic>
            <a:graphicData uri="http://schemas.openxmlformats.org/presentationml/2006/ole">
              <mc:AlternateContent xmlns:mc="http://schemas.openxmlformats.org/markup-compatibility/2006">
                <mc:Choice xmlns:v="urn:schemas-microsoft-com:vml" Requires="v">
                  <p:oleObj spid="_x0000_s180426" name="Equation" r:id="rId8" imgW="152280" imgH="177480" progId="Equation.DSMT4">
                    <p:embed/>
                  </p:oleObj>
                </mc:Choice>
                <mc:Fallback>
                  <p:oleObj name="Equation" r:id="rId8" imgW="152280" imgH="177480" progId="Equation.DSMT4">
                    <p:embed/>
                    <p:pic>
                      <p:nvPicPr>
                        <p:cNvPr id="0" name=""/>
                        <p:cNvPicPr/>
                        <p:nvPr/>
                      </p:nvPicPr>
                      <p:blipFill>
                        <a:blip r:embed="rId9"/>
                        <a:stretch>
                          <a:fillRect/>
                        </a:stretch>
                      </p:blipFill>
                      <p:spPr>
                        <a:xfrm>
                          <a:off x="1546184" y="2484525"/>
                          <a:ext cx="275038" cy="320877"/>
                        </a:xfrm>
                        <a:prstGeom prst="rect">
                          <a:avLst/>
                        </a:prstGeom>
                      </p:spPr>
                    </p:pic>
                  </p:oleObj>
                </mc:Fallback>
              </mc:AlternateContent>
            </a:graphicData>
          </a:graphic>
        </p:graphicFrame>
      </p:grpSp>
      <p:sp>
        <p:nvSpPr>
          <p:cNvPr id="14" name="文本框 13"/>
          <p:cNvSpPr txBox="1"/>
          <p:nvPr/>
        </p:nvSpPr>
        <p:spPr>
          <a:xfrm>
            <a:off x="827584" y="4314382"/>
            <a:ext cx="7762103" cy="1684244"/>
          </a:xfrm>
          <a:prstGeom prst="rect">
            <a:avLst/>
          </a:prstGeom>
          <a:noFill/>
        </p:spPr>
        <p:txBody>
          <a:bodyPr wrap="square" rtlCol="0">
            <a:spAutoFit/>
          </a:bodyPr>
          <a:lstStyle/>
          <a:p>
            <a:pPr algn="l">
              <a:lnSpc>
                <a:spcPct val="150000"/>
              </a:lnSpc>
            </a:pPr>
            <a:r>
              <a:rPr lang="zh-CN" altLang="en-US" dirty="0" smtClean="0"/>
              <a:t>科里奥利效应：转动参照系中观察到的运动物体向其侧向偏离的加速现象。</a:t>
            </a:r>
            <a:endParaRPr lang="en-US" altLang="zh-CN" dirty="0" smtClean="0"/>
          </a:p>
          <a:p>
            <a:pPr algn="l">
              <a:lnSpc>
                <a:spcPct val="150000"/>
              </a:lnSpc>
            </a:pPr>
            <a:r>
              <a:rPr lang="zh-CN" altLang="en-US" dirty="0" smtClean="0"/>
              <a:t>科里奥利力：产生科里奥利效应的虚拟惯性力。</a:t>
            </a:r>
            <a:endParaRPr lang="zh-CN" altLang="en-US" dirty="0"/>
          </a:p>
        </p:txBody>
      </p:sp>
    </p:spTree>
    <p:extLst>
      <p:ext uri="{BB962C8B-B14F-4D97-AF65-F5344CB8AC3E}">
        <p14:creationId xmlns:p14="http://schemas.microsoft.com/office/powerpoint/2010/main" val="1494942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58</a:t>
            </a:fld>
            <a:endParaRPr lang="en-US" altLang="zh-CN"/>
          </a:p>
        </p:txBody>
      </p:sp>
      <p:sp>
        <p:nvSpPr>
          <p:cNvPr id="4" name="文本框 3"/>
          <p:cNvSpPr txBox="1"/>
          <p:nvPr/>
        </p:nvSpPr>
        <p:spPr>
          <a:xfrm>
            <a:off x="251520" y="893911"/>
            <a:ext cx="3877985" cy="461665"/>
          </a:xfrm>
          <a:prstGeom prst="rect">
            <a:avLst/>
          </a:prstGeom>
          <a:noFill/>
        </p:spPr>
        <p:txBody>
          <a:bodyPr wrap="none" rtlCol="0">
            <a:spAutoFit/>
          </a:bodyPr>
          <a:lstStyle/>
          <a:p>
            <a:r>
              <a:rPr lang="zh-CN" altLang="en-US" dirty="0" smtClean="0"/>
              <a:t>特例：转盘以匀角速度转动</a:t>
            </a:r>
            <a:endParaRPr lang="zh-CN" altLang="en-US" dirty="0"/>
          </a:p>
        </p:txBody>
      </p:sp>
      <p:sp>
        <p:nvSpPr>
          <p:cNvPr id="5" name="文本框 4"/>
          <p:cNvSpPr txBox="1"/>
          <p:nvPr/>
        </p:nvSpPr>
        <p:spPr>
          <a:xfrm>
            <a:off x="611560" y="1484784"/>
            <a:ext cx="2818400" cy="461665"/>
          </a:xfrm>
          <a:prstGeom prst="rect">
            <a:avLst/>
          </a:prstGeom>
          <a:noFill/>
        </p:spPr>
        <p:txBody>
          <a:bodyPr wrap="none" rtlCol="0">
            <a:spAutoFit/>
          </a:bodyPr>
          <a:lstStyle/>
          <a:p>
            <a:r>
              <a:rPr lang="zh-CN" altLang="en-US" dirty="0" smtClean="0"/>
              <a:t>在惯性系（地面）</a:t>
            </a:r>
            <a:r>
              <a:rPr lang="en-US" altLang="zh-CN" i="1" dirty="0" smtClean="0"/>
              <a:t>S</a:t>
            </a:r>
            <a:endParaRPr lang="zh-CN" altLang="en-US" i="1" dirty="0"/>
          </a:p>
        </p:txBody>
      </p:sp>
      <p:graphicFrame>
        <p:nvGraphicFramePr>
          <p:cNvPr id="6" name="对象 5"/>
          <p:cNvGraphicFramePr>
            <a:graphicFrameLocks noChangeAspect="1"/>
          </p:cNvGraphicFramePr>
          <p:nvPr>
            <p:extLst>
              <p:ext uri="{D42A27DB-BD31-4B8C-83A1-F6EECF244321}">
                <p14:modId xmlns:p14="http://schemas.microsoft.com/office/powerpoint/2010/main" val="517158166"/>
              </p:ext>
            </p:extLst>
          </p:nvPr>
        </p:nvGraphicFramePr>
        <p:xfrm>
          <a:off x="1043608" y="2258282"/>
          <a:ext cx="2590560" cy="1137319"/>
        </p:xfrm>
        <a:graphic>
          <a:graphicData uri="http://schemas.openxmlformats.org/presentationml/2006/ole">
            <mc:AlternateContent xmlns:mc="http://schemas.openxmlformats.org/markup-compatibility/2006">
              <mc:Choice xmlns:v="urn:schemas-microsoft-com:vml" Requires="v">
                <p:oleObj spid="_x0000_s181356" name="Equation" r:id="rId3" imgW="1041120" imgH="457200" progId="Equation.DSMT4">
                  <p:embed/>
                </p:oleObj>
              </mc:Choice>
              <mc:Fallback>
                <p:oleObj name="Equation" r:id="rId3" imgW="1041120" imgH="457200" progId="Equation.DSMT4">
                  <p:embed/>
                  <p:pic>
                    <p:nvPicPr>
                      <p:cNvPr id="0" name=""/>
                      <p:cNvPicPr/>
                      <p:nvPr/>
                    </p:nvPicPr>
                    <p:blipFill>
                      <a:blip r:embed="rId4"/>
                      <a:stretch>
                        <a:fillRect/>
                      </a:stretch>
                    </p:blipFill>
                    <p:spPr>
                      <a:xfrm>
                        <a:off x="1043608" y="2258282"/>
                        <a:ext cx="2590560" cy="1137319"/>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19018662"/>
              </p:ext>
            </p:extLst>
          </p:nvPr>
        </p:nvGraphicFramePr>
        <p:xfrm>
          <a:off x="1043608" y="3656659"/>
          <a:ext cx="4015258" cy="1011477"/>
        </p:xfrm>
        <a:graphic>
          <a:graphicData uri="http://schemas.openxmlformats.org/presentationml/2006/ole">
            <mc:AlternateContent xmlns:mc="http://schemas.openxmlformats.org/markup-compatibility/2006">
              <mc:Choice xmlns:v="urn:schemas-microsoft-com:vml" Requires="v">
                <p:oleObj spid="_x0000_s181357" name="Equation" r:id="rId5" imgW="1663560" imgH="419040" progId="Equation.DSMT4">
                  <p:embed/>
                </p:oleObj>
              </mc:Choice>
              <mc:Fallback>
                <p:oleObj name="Equation" r:id="rId5" imgW="1663560" imgH="419040" progId="Equation.DSMT4">
                  <p:embed/>
                  <p:pic>
                    <p:nvPicPr>
                      <p:cNvPr id="0" name=""/>
                      <p:cNvPicPr/>
                      <p:nvPr/>
                    </p:nvPicPr>
                    <p:blipFill>
                      <a:blip r:embed="rId6"/>
                      <a:stretch>
                        <a:fillRect/>
                      </a:stretch>
                    </p:blipFill>
                    <p:spPr>
                      <a:xfrm>
                        <a:off x="1043608" y="3656659"/>
                        <a:ext cx="4015258" cy="1011477"/>
                      </a:xfrm>
                      <a:prstGeom prst="rect">
                        <a:avLst/>
                      </a:prstGeom>
                    </p:spPr>
                  </p:pic>
                </p:oleObj>
              </mc:Fallback>
            </mc:AlternateContent>
          </a:graphicData>
        </a:graphic>
      </p:graphicFrame>
      <p:pic>
        <p:nvPicPr>
          <p:cNvPr id="8" name="图片 7"/>
          <p:cNvPicPr>
            <a:picLocks noChangeAspect="1"/>
          </p:cNvPicPr>
          <p:nvPr/>
        </p:nvPicPr>
        <p:blipFill>
          <a:blip r:embed="rId7"/>
          <a:stretch>
            <a:fillRect/>
          </a:stretch>
        </p:blipFill>
        <p:spPr>
          <a:xfrm>
            <a:off x="5364708" y="1149172"/>
            <a:ext cx="3779292" cy="2519528"/>
          </a:xfrm>
          <a:prstGeom prst="rect">
            <a:avLst/>
          </a:prstGeom>
        </p:spPr>
      </p:pic>
    </p:spTree>
    <p:extLst>
      <p:ext uri="{BB962C8B-B14F-4D97-AF65-F5344CB8AC3E}">
        <p14:creationId xmlns:p14="http://schemas.microsoft.com/office/powerpoint/2010/main" val="9503724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59</a:t>
            </a:fld>
            <a:endParaRPr lang="en-US" altLang="zh-CN"/>
          </a:p>
        </p:txBody>
      </p:sp>
      <p:sp>
        <p:nvSpPr>
          <p:cNvPr id="4" name="文本框 3"/>
          <p:cNvSpPr txBox="1"/>
          <p:nvPr/>
        </p:nvSpPr>
        <p:spPr>
          <a:xfrm>
            <a:off x="827584" y="1772816"/>
            <a:ext cx="3211135" cy="461665"/>
          </a:xfrm>
          <a:prstGeom prst="rect">
            <a:avLst/>
          </a:prstGeom>
          <a:noFill/>
        </p:spPr>
        <p:txBody>
          <a:bodyPr wrap="none" rtlCol="0">
            <a:spAutoFit/>
          </a:bodyPr>
          <a:lstStyle/>
          <a:p>
            <a:r>
              <a:rPr lang="zh-CN" altLang="en-US" dirty="0" smtClean="0"/>
              <a:t>在非惯性系（圆盘）</a:t>
            </a:r>
            <a:r>
              <a:rPr lang="en-US" altLang="zh-CN" i="1" dirty="0" smtClean="0"/>
              <a:t>S’</a:t>
            </a:r>
            <a:endParaRPr lang="zh-CN" altLang="en-US" i="1" dirty="0"/>
          </a:p>
        </p:txBody>
      </p:sp>
      <p:graphicFrame>
        <p:nvGraphicFramePr>
          <p:cNvPr id="5" name="对象 4"/>
          <p:cNvGraphicFramePr>
            <a:graphicFrameLocks noChangeAspect="1"/>
          </p:cNvGraphicFramePr>
          <p:nvPr>
            <p:extLst>
              <p:ext uri="{D42A27DB-BD31-4B8C-83A1-F6EECF244321}">
                <p14:modId xmlns:p14="http://schemas.microsoft.com/office/powerpoint/2010/main" val="1317656512"/>
              </p:ext>
            </p:extLst>
          </p:nvPr>
        </p:nvGraphicFramePr>
        <p:xfrm>
          <a:off x="917607" y="643433"/>
          <a:ext cx="4015258" cy="1011477"/>
        </p:xfrm>
        <a:graphic>
          <a:graphicData uri="http://schemas.openxmlformats.org/presentationml/2006/ole">
            <mc:AlternateContent xmlns:mc="http://schemas.openxmlformats.org/markup-compatibility/2006">
              <mc:Choice xmlns:v="urn:schemas-microsoft-com:vml" Requires="v">
                <p:oleObj spid="_x0000_s182517" name="Equation" r:id="rId3" imgW="1663560" imgH="419040" progId="Equation.DSMT4">
                  <p:embed/>
                </p:oleObj>
              </mc:Choice>
              <mc:Fallback>
                <p:oleObj name="Equation" r:id="rId3" imgW="1663560" imgH="419040" progId="Equation.DSMT4">
                  <p:embed/>
                  <p:pic>
                    <p:nvPicPr>
                      <p:cNvPr id="0" name=""/>
                      <p:cNvPicPr/>
                      <p:nvPr/>
                    </p:nvPicPr>
                    <p:blipFill>
                      <a:blip r:embed="rId4"/>
                      <a:stretch>
                        <a:fillRect/>
                      </a:stretch>
                    </p:blipFill>
                    <p:spPr>
                      <a:xfrm>
                        <a:off x="917607" y="643433"/>
                        <a:ext cx="4015258" cy="1011477"/>
                      </a:xfrm>
                      <a:prstGeom prst="rect">
                        <a:avLst/>
                      </a:prstGeom>
                    </p:spPr>
                  </p:pic>
                </p:oleObj>
              </mc:Fallback>
            </mc:AlternateContent>
          </a:graphicData>
        </a:graphic>
      </p:graphicFrame>
      <p:sp>
        <p:nvSpPr>
          <p:cNvPr id="6" name="文本框 5"/>
          <p:cNvSpPr txBox="1"/>
          <p:nvPr/>
        </p:nvSpPr>
        <p:spPr>
          <a:xfrm>
            <a:off x="851620" y="2564904"/>
            <a:ext cx="1723549" cy="461665"/>
          </a:xfrm>
          <a:prstGeom prst="rect">
            <a:avLst/>
          </a:prstGeom>
          <a:noFill/>
        </p:spPr>
        <p:txBody>
          <a:bodyPr wrap="none" rtlCol="0">
            <a:spAutoFit/>
          </a:bodyPr>
          <a:lstStyle/>
          <a:p>
            <a:r>
              <a:rPr lang="zh-CN" altLang="en-US" dirty="0" smtClean="0"/>
              <a:t>向心加速度</a:t>
            </a:r>
            <a:endParaRPr lang="zh-CN" altLang="en-US" i="1" dirty="0"/>
          </a:p>
        </p:txBody>
      </p:sp>
      <p:graphicFrame>
        <p:nvGraphicFramePr>
          <p:cNvPr id="7" name="对象 6"/>
          <p:cNvGraphicFramePr>
            <a:graphicFrameLocks noChangeAspect="1"/>
          </p:cNvGraphicFramePr>
          <p:nvPr>
            <p:extLst>
              <p:ext uri="{D42A27DB-BD31-4B8C-83A1-F6EECF244321}">
                <p14:modId xmlns:p14="http://schemas.microsoft.com/office/powerpoint/2010/main" val="3839663083"/>
              </p:ext>
            </p:extLst>
          </p:nvPr>
        </p:nvGraphicFramePr>
        <p:xfrm>
          <a:off x="3007012" y="2296363"/>
          <a:ext cx="1361926" cy="998746"/>
        </p:xfrm>
        <a:graphic>
          <a:graphicData uri="http://schemas.openxmlformats.org/presentationml/2006/ole">
            <mc:AlternateContent xmlns:mc="http://schemas.openxmlformats.org/markup-compatibility/2006">
              <mc:Choice xmlns:v="urn:schemas-microsoft-com:vml" Requires="v">
                <p:oleObj spid="_x0000_s182518" name="Equation" r:id="rId5" imgW="571320" imgH="419040" progId="Equation.DSMT4">
                  <p:embed/>
                </p:oleObj>
              </mc:Choice>
              <mc:Fallback>
                <p:oleObj name="Equation" r:id="rId5" imgW="571320" imgH="419040" progId="Equation.DSMT4">
                  <p:embed/>
                  <p:pic>
                    <p:nvPicPr>
                      <p:cNvPr id="0" name=""/>
                      <p:cNvPicPr/>
                      <p:nvPr/>
                    </p:nvPicPr>
                    <p:blipFill>
                      <a:blip r:embed="rId6"/>
                      <a:stretch>
                        <a:fillRect/>
                      </a:stretch>
                    </p:blipFill>
                    <p:spPr>
                      <a:xfrm>
                        <a:off x="3007012" y="2296363"/>
                        <a:ext cx="1361926" cy="99874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193293170"/>
              </p:ext>
            </p:extLst>
          </p:nvPr>
        </p:nvGraphicFramePr>
        <p:xfrm>
          <a:off x="928192" y="3404652"/>
          <a:ext cx="1408256" cy="528096"/>
        </p:xfrm>
        <a:graphic>
          <a:graphicData uri="http://schemas.openxmlformats.org/presentationml/2006/ole">
            <mc:AlternateContent xmlns:mc="http://schemas.openxmlformats.org/markup-compatibility/2006">
              <mc:Choice xmlns:v="urn:schemas-microsoft-com:vml" Requires="v">
                <p:oleObj spid="_x0000_s182519" name="Equation" r:id="rId7" imgW="609480" imgH="228600" progId="Equation.DSMT4">
                  <p:embed/>
                </p:oleObj>
              </mc:Choice>
              <mc:Fallback>
                <p:oleObj name="Equation" r:id="rId7" imgW="609480" imgH="228600" progId="Equation.DSMT4">
                  <p:embed/>
                  <p:pic>
                    <p:nvPicPr>
                      <p:cNvPr id="0" name=""/>
                      <p:cNvPicPr/>
                      <p:nvPr/>
                    </p:nvPicPr>
                    <p:blipFill>
                      <a:blip r:embed="rId8"/>
                      <a:stretch>
                        <a:fillRect/>
                      </a:stretch>
                    </p:blipFill>
                    <p:spPr>
                      <a:xfrm>
                        <a:off x="928192" y="3404652"/>
                        <a:ext cx="1408256" cy="528096"/>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90793779"/>
              </p:ext>
            </p:extLst>
          </p:nvPr>
        </p:nvGraphicFramePr>
        <p:xfrm>
          <a:off x="928192" y="4005064"/>
          <a:ext cx="3456384" cy="864096"/>
        </p:xfrm>
        <a:graphic>
          <a:graphicData uri="http://schemas.openxmlformats.org/presentationml/2006/ole">
            <mc:AlternateContent xmlns:mc="http://schemas.openxmlformats.org/markup-compatibility/2006">
              <mc:Choice xmlns:v="urn:schemas-microsoft-com:vml" Requires="v">
                <p:oleObj spid="_x0000_s182520" name="Equation" r:id="rId9" imgW="1676160" imgH="419040" progId="Equation.DSMT4">
                  <p:embed/>
                </p:oleObj>
              </mc:Choice>
              <mc:Fallback>
                <p:oleObj name="Equation" r:id="rId9" imgW="1676160" imgH="419040" progId="Equation.DSMT4">
                  <p:embed/>
                  <p:pic>
                    <p:nvPicPr>
                      <p:cNvPr id="0" name=""/>
                      <p:cNvPicPr/>
                      <p:nvPr/>
                    </p:nvPicPr>
                    <p:blipFill>
                      <a:blip r:embed="rId10"/>
                      <a:stretch>
                        <a:fillRect/>
                      </a:stretch>
                    </p:blipFill>
                    <p:spPr>
                      <a:xfrm>
                        <a:off x="928192" y="4005064"/>
                        <a:ext cx="3456384" cy="864096"/>
                      </a:xfrm>
                      <a:prstGeom prst="rect">
                        <a:avLst/>
                      </a:prstGeom>
                    </p:spPr>
                  </p:pic>
                </p:oleObj>
              </mc:Fallback>
            </mc:AlternateContent>
          </a:graphicData>
        </a:graphic>
      </p:graphicFrame>
      <p:pic>
        <p:nvPicPr>
          <p:cNvPr id="10" name="图片 9"/>
          <p:cNvPicPr>
            <a:picLocks noChangeAspect="1"/>
          </p:cNvPicPr>
          <p:nvPr/>
        </p:nvPicPr>
        <p:blipFill>
          <a:blip r:embed="rId11"/>
          <a:stretch>
            <a:fillRect/>
          </a:stretch>
        </p:blipFill>
        <p:spPr>
          <a:xfrm>
            <a:off x="5652120" y="1280901"/>
            <a:ext cx="3154149" cy="1907160"/>
          </a:xfrm>
          <a:prstGeom prst="rect">
            <a:avLst/>
          </a:prstGeom>
        </p:spPr>
      </p:pic>
      <p:graphicFrame>
        <p:nvGraphicFramePr>
          <p:cNvPr id="11" name="对象 10"/>
          <p:cNvGraphicFramePr>
            <a:graphicFrameLocks noChangeAspect="1"/>
          </p:cNvGraphicFramePr>
          <p:nvPr>
            <p:extLst>
              <p:ext uri="{D42A27DB-BD31-4B8C-83A1-F6EECF244321}">
                <p14:modId xmlns:p14="http://schemas.microsoft.com/office/powerpoint/2010/main" val="3422810461"/>
              </p:ext>
            </p:extLst>
          </p:nvPr>
        </p:nvGraphicFramePr>
        <p:xfrm>
          <a:off x="848716" y="4981397"/>
          <a:ext cx="4755919" cy="576475"/>
        </p:xfrm>
        <a:graphic>
          <a:graphicData uri="http://schemas.openxmlformats.org/presentationml/2006/ole">
            <mc:AlternateContent xmlns:mc="http://schemas.openxmlformats.org/markup-compatibility/2006">
              <mc:Choice xmlns:v="urn:schemas-microsoft-com:vml" Requires="v">
                <p:oleObj spid="_x0000_s182521" name="Equation" r:id="rId12" imgW="1676160" imgH="203040" progId="Equation.DSMT4">
                  <p:embed/>
                </p:oleObj>
              </mc:Choice>
              <mc:Fallback>
                <p:oleObj name="Equation" r:id="rId12" imgW="1676160" imgH="203040" progId="Equation.DSMT4">
                  <p:embed/>
                  <p:pic>
                    <p:nvPicPr>
                      <p:cNvPr id="0" name=""/>
                      <p:cNvPicPr/>
                      <p:nvPr/>
                    </p:nvPicPr>
                    <p:blipFill>
                      <a:blip r:embed="rId13"/>
                      <a:stretch>
                        <a:fillRect/>
                      </a:stretch>
                    </p:blipFill>
                    <p:spPr>
                      <a:xfrm>
                        <a:off x="848716" y="4981397"/>
                        <a:ext cx="4755919" cy="576475"/>
                      </a:xfrm>
                      <a:prstGeom prst="rect">
                        <a:avLst/>
                      </a:prstGeom>
                    </p:spPr>
                  </p:pic>
                </p:oleObj>
              </mc:Fallback>
            </mc:AlternateContent>
          </a:graphicData>
        </a:graphic>
      </p:graphicFrame>
      <p:sp>
        <p:nvSpPr>
          <p:cNvPr id="12" name="椭圆 11"/>
          <p:cNvSpPr/>
          <p:nvPr/>
        </p:nvSpPr>
        <p:spPr bwMode="auto">
          <a:xfrm>
            <a:off x="3419872" y="4981397"/>
            <a:ext cx="1080120" cy="679851"/>
          </a:xfrm>
          <a:prstGeom prst="ellipse">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椭圆 12"/>
          <p:cNvSpPr/>
          <p:nvPr/>
        </p:nvSpPr>
        <p:spPr bwMode="auto">
          <a:xfrm>
            <a:off x="1531641" y="4965412"/>
            <a:ext cx="1609614" cy="679851"/>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文本框 13"/>
          <p:cNvSpPr txBox="1"/>
          <p:nvPr/>
        </p:nvSpPr>
        <p:spPr>
          <a:xfrm>
            <a:off x="3226675" y="5811192"/>
            <a:ext cx="1723550" cy="461665"/>
          </a:xfrm>
          <a:prstGeom prst="rect">
            <a:avLst/>
          </a:prstGeom>
          <a:noFill/>
        </p:spPr>
        <p:txBody>
          <a:bodyPr wrap="none" rtlCol="0">
            <a:spAutoFit/>
          </a:bodyPr>
          <a:lstStyle/>
          <a:p>
            <a:r>
              <a:rPr lang="zh-CN" altLang="en-US" dirty="0" smtClean="0">
                <a:solidFill>
                  <a:schemeClr val="accent2"/>
                </a:solidFill>
                <a:latin typeface="华文行楷" panose="02010800040101010101" pitchFamily="2" charset="-122"/>
                <a:ea typeface="华文行楷" panose="02010800040101010101" pitchFamily="2" charset="-122"/>
              </a:rPr>
              <a:t>惯性离心力</a:t>
            </a:r>
            <a:endParaRPr lang="zh-CN" altLang="en-US" dirty="0">
              <a:solidFill>
                <a:schemeClr val="accent2"/>
              </a:solidFill>
              <a:latin typeface="华文行楷" panose="02010800040101010101" pitchFamily="2" charset="-122"/>
              <a:ea typeface="华文行楷" panose="02010800040101010101" pitchFamily="2" charset="-122"/>
            </a:endParaRPr>
          </a:p>
        </p:txBody>
      </p:sp>
      <p:sp>
        <p:nvSpPr>
          <p:cNvPr id="15" name="文本框 14"/>
          <p:cNvSpPr txBox="1"/>
          <p:nvPr/>
        </p:nvSpPr>
        <p:spPr>
          <a:xfrm>
            <a:off x="1474673" y="5811191"/>
            <a:ext cx="1723550" cy="461665"/>
          </a:xfrm>
          <a:prstGeom prst="rect">
            <a:avLst/>
          </a:prstGeom>
          <a:noFill/>
        </p:spPr>
        <p:txBody>
          <a:bodyPr wrap="none" rtlCol="0">
            <a:spAutoFit/>
          </a:bodyPr>
          <a:lstStyle/>
          <a:p>
            <a:r>
              <a:rPr lang="zh-CN" altLang="en-US" dirty="0" smtClean="0">
                <a:solidFill>
                  <a:srgbClr val="FF0000"/>
                </a:solidFill>
                <a:latin typeface="华文行楷" panose="02010800040101010101" pitchFamily="2" charset="-122"/>
                <a:ea typeface="华文行楷" panose="02010800040101010101" pitchFamily="2" charset="-122"/>
              </a:rPr>
              <a:t>科里奥利力</a:t>
            </a:r>
            <a:endParaRPr lang="zh-CN" altLang="en-US" dirty="0">
              <a:solidFill>
                <a:srgbClr val="FF000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3870783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47694E57-8F82-4274-BA58-D5B686661052}" type="slidenum">
              <a:rPr kumimoji="0" lang="en-US" altLang="zh-CN" sz="1400" smtClean="0"/>
              <a:pPr eaLnBrk="1" hangingPunct="1"/>
              <a:t>6</a:t>
            </a:fld>
            <a:endParaRPr kumimoji="0" lang="en-US" altLang="zh-CN" sz="1400" smtClean="0"/>
          </a:p>
        </p:txBody>
      </p:sp>
      <p:sp>
        <p:nvSpPr>
          <p:cNvPr id="4" name="Rectangle 6"/>
          <p:cNvSpPr txBox="1">
            <a:spLocks noChangeArrowheads="1"/>
          </p:cNvSpPr>
          <p:nvPr/>
        </p:nvSpPr>
        <p:spPr bwMode="auto">
          <a:xfrm>
            <a:off x="2808287" y="548680"/>
            <a:ext cx="34290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a:r>
              <a:rPr lang="en-US" altLang="zh-CN" sz="2800" dirty="0" smtClean="0">
                <a:latin typeface="宋体" pitchFamily="2" charset="-122"/>
              </a:rPr>
              <a:t>§1.</a:t>
            </a:r>
            <a:r>
              <a:rPr lang="en-US" altLang="zh-CN" sz="2800" b="1" dirty="0" smtClean="0"/>
              <a:t> </a:t>
            </a:r>
            <a:r>
              <a:rPr lang="zh-CN" altLang="en-US" sz="2800" b="1" dirty="0" smtClean="0">
                <a:latin typeface="仿宋" panose="02010609060101010101" pitchFamily="49" charset="-122"/>
                <a:ea typeface="仿宋" panose="02010609060101010101" pitchFamily="49" charset="-122"/>
              </a:rPr>
              <a:t>牛顿三定律 </a:t>
            </a:r>
            <a:endParaRPr lang="zh-CN" altLang="en-US" sz="2800" b="1" dirty="0">
              <a:latin typeface="仿宋" panose="02010609060101010101" pitchFamily="49" charset="-122"/>
              <a:ea typeface="仿宋" panose="02010609060101010101" pitchFamily="49" charset="-122"/>
            </a:endParaRPr>
          </a:p>
        </p:txBody>
      </p:sp>
      <p:sp>
        <p:nvSpPr>
          <p:cNvPr id="5" name="Text Box 9"/>
          <p:cNvSpPr txBox="1">
            <a:spLocks noChangeArrowheads="1"/>
          </p:cNvSpPr>
          <p:nvPr/>
        </p:nvSpPr>
        <p:spPr bwMode="auto">
          <a:xfrm>
            <a:off x="683568" y="1183951"/>
            <a:ext cx="7331075" cy="166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50000"/>
              </a:lnSpc>
            </a:pPr>
            <a:r>
              <a:rPr lang="zh-CN" altLang="en-US" b="1" dirty="0" smtClean="0">
                <a:latin typeface="仿宋" panose="02010609060101010101" pitchFamily="49" charset="-122"/>
                <a:ea typeface="仿宋" panose="02010609060101010101" pitchFamily="49" charset="-122"/>
              </a:rPr>
              <a:t>牛顿第一定律</a:t>
            </a:r>
            <a:r>
              <a:rPr lang="zh-CN" altLang="en-US" dirty="0" smtClean="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	</a:t>
            </a:r>
            <a:endParaRPr lang="en-US" altLang="zh-CN" dirty="0" smtClean="0">
              <a:latin typeface="仿宋" panose="02010609060101010101" pitchFamily="49" charset="-122"/>
              <a:ea typeface="仿宋" panose="02010609060101010101" pitchFamily="49" charset="-122"/>
            </a:endParaRPr>
          </a:p>
          <a:p>
            <a:pPr algn="l" eaLnBrk="1" hangingPunct="1">
              <a:lnSpc>
                <a:spcPct val="150000"/>
              </a:lnSpc>
            </a:pPr>
            <a:r>
              <a:rPr lang="zh-CN" altLang="en-US" dirty="0">
                <a:latin typeface="仿宋" panose="02010609060101010101" pitchFamily="49" charset="-122"/>
                <a:ea typeface="仿宋" panose="02010609060101010101" pitchFamily="49" charset="-122"/>
              </a:rPr>
              <a:t>一</a:t>
            </a:r>
            <a:r>
              <a:rPr lang="zh-CN" altLang="en-US" dirty="0" smtClean="0">
                <a:latin typeface="仿宋" panose="02010609060101010101" pitchFamily="49" charset="-122"/>
                <a:ea typeface="仿宋" panose="02010609060101010101" pitchFamily="49" charset="-122"/>
              </a:rPr>
              <a:t>个物体，如果不收其他物体作用（或所受合力为零），则它将保持静止或作匀速直线运动。</a:t>
            </a:r>
            <a:endParaRPr lang="zh-CN" altLang="en-US" dirty="0">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75" y="3284984"/>
            <a:ext cx="3269842" cy="18367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60</a:t>
            </a:fld>
            <a:endParaRPr lang="en-US" altLang="zh-CN"/>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628800"/>
            <a:ext cx="6804473" cy="3515645"/>
          </a:xfrm>
          <a:prstGeom prst="rect">
            <a:avLst/>
          </a:prstGeom>
        </p:spPr>
      </p:pic>
    </p:spTree>
    <p:extLst>
      <p:ext uri="{BB962C8B-B14F-4D97-AF65-F5344CB8AC3E}">
        <p14:creationId xmlns:p14="http://schemas.microsoft.com/office/powerpoint/2010/main" val="7771089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61</a:t>
            </a:fld>
            <a:endParaRPr lang="en-US" altLang="zh-CN"/>
          </a:p>
        </p:txBody>
      </p:sp>
      <p:pic>
        <p:nvPicPr>
          <p:cNvPr id="3" name="图片 2"/>
          <p:cNvPicPr>
            <a:picLocks noChangeAspect="1"/>
          </p:cNvPicPr>
          <p:nvPr/>
        </p:nvPicPr>
        <p:blipFill>
          <a:blip r:embed="rId2"/>
          <a:stretch>
            <a:fillRect/>
          </a:stretch>
        </p:blipFill>
        <p:spPr>
          <a:xfrm>
            <a:off x="683568" y="1484784"/>
            <a:ext cx="3725951" cy="3595470"/>
          </a:xfrm>
          <a:prstGeom prst="rect">
            <a:avLst/>
          </a:prstGeom>
        </p:spPr>
      </p:pic>
      <p:pic>
        <p:nvPicPr>
          <p:cNvPr id="4" name="图片 3"/>
          <p:cNvPicPr>
            <a:picLocks noChangeAspect="1"/>
          </p:cNvPicPr>
          <p:nvPr/>
        </p:nvPicPr>
        <p:blipFill>
          <a:blip r:embed="rId3"/>
          <a:stretch>
            <a:fillRect/>
          </a:stretch>
        </p:blipFill>
        <p:spPr>
          <a:xfrm>
            <a:off x="5004048" y="1493185"/>
            <a:ext cx="3658691" cy="3573036"/>
          </a:xfrm>
          <a:prstGeom prst="rect">
            <a:avLst/>
          </a:prstGeom>
        </p:spPr>
      </p:pic>
      <p:sp>
        <p:nvSpPr>
          <p:cNvPr id="5" name="文本框 4"/>
          <p:cNvSpPr txBox="1"/>
          <p:nvPr/>
        </p:nvSpPr>
        <p:spPr>
          <a:xfrm>
            <a:off x="1259632" y="5445224"/>
            <a:ext cx="2339102" cy="461665"/>
          </a:xfrm>
          <a:prstGeom prst="rect">
            <a:avLst/>
          </a:prstGeom>
          <a:noFill/>
        </p:spPr>
        <p:txBody>
          <a:bodyPr wrap="none" rtlCol="0">
            <a:spAutoFit/>
          </a:bodyPr>
          <a:lstStyle/>
          <a:p>
            <a:r>
              <a:rPr lang="zh-CN" altLang="en-US" dirty="0" smtClean="0"/>
              <a:t>南北半球科氏力</a:t>
            </a:r>
            <a:endParaRPr lang="zh-CN" altLang="en-US" dirty="0"/>
          </a:p>
        </p:txBody>
      </p:sp>
      <p:sp>
        <p:nvSpPr>
          <p:cNvPr id="6" name="文本框 5"/>
          <p:cNvSpPr txBox="1"/>
          <p:nvPr/>
        </p:nvSpPr>
        <p:spPr>
          <a:xfrm>
            <a:off x="6195666" y="5433764"/>
            <a:ext cx="1107996" cy="461665"/>
          </a:xfrm>
          <a:prstGeom prst="rect">
            <a:avLst/>
          </a:prstGeom>
          <a:noFill/>
        </p:spPr>
        <p:txBody>
          <a:bodyPr wrap="none" rtlCol="0">
            <a:spAutoFit/>
          </a:bodyPr>
          <a:lstStyle/>
          <a:p>
            <a:r>
              <a:rPr lang="zh-CN" altLang="en-US" dirty="0" smtClean="0"/>
              <a:t>傅科摆</a:t>
            </a:r>
            <a:endParaRPr lang="zh-CN" altLang="en-US" dirty="0"/>
          </a:p>
        </p:txBody>
      </p:sp>
    </p:spTree>
    <p:extLst>
      <p:ext uri="{BB962C8B-B14F-4D97-AF65-F5344CB8AC3E}">
        <p14:creationId xmlns:p14="http://schemas.microsoft.com/office/powerpoint/2010/main" val="2684159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62</a:t>
            </a:fld>
            <a:endParaRPr lang="en-US" altLang="zh-CN"/>
          </a:p>
        </p:txBody>
      </p:sp>
      <p:sp>
        <p:nvSpPr>
          <p:cNvPr id="3" name="内容占位符 4"/>
          <p:cNvSpPr txBox="1">
            <a:spLocks/>
          </p:cNvSpPr>
          <p:nvPr/>
        </p:nvSpPr>
        <p:spPr bwMode="auto">
          <a:xfrm>
            <a:off x="484644" y="547111"/>
            <a:ext cx="7774632"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a:lnSpc>
                <a:spcPct val="120000"/>
              </a:lnSpc>
              <a:buClr>
                <a:srgbClr val="003A93"/>
              </a:buClr>
              <a:buNone/>
            </a:pPr>
            <a:r>
              <a:rPr lang="en-US" altLang="zh-CN" sz="2800" kern="0" dirty="0" smtClean="0">
                <a:solidFill>
                  <a:srgbClr val="003A93"/>
                </a:solidFill>
                <a:latin typeface="仿宋" panose="02010609060101010101" pitchFamily="49" charset="-122"/>
                <a:ea typeface="仿宋" panose="02010609060101010101" pitchFamily="49" charset="-122"/>
              </a:rPr>
              <a:t>4.4 </a:t>
            </a:r>
            <a:r>
              <a:rPr lang="zh-CN" altLang="en-US" sz="2800" kern="0" dirty="0" smtClean="0">
                <a:solidFill>
                  <a:srgbClr val="003A93"/>
                </a:solidFill>
                <a:latin typeface="仿宋" panose="02010609060101010101" pitchFamily="49" charset="-122"/>
                <a:ea typeface="仿宋" panose="02010609060101010101" pitchFamily="49" charset="-122"/>
              </a:rPr>
              <a:t>动参考系作任意方式的运动（有转动）</a:t>
            </a:r>
            <a:r>
              <a:rPr lang="zh-CN" altLang="en-US" sz="2800" kern="0" dirty="0">
                <a:solidFill>
                  <a:srgbClr val="003A93"/>
                </a:solidFill>
                <a:latin typeface="仿宋" panose="02010609060101010101" pitchFamily="49" charset="-122"/>
                <a:ea typeface="仿宋" panose="02010609060101010101" pitchFamily="49" charset="-122"/>
              </a:rPr>
              <a:t/>
            </a:r>
            <a:br>
              <a:rPr lang="zh-CN" altLang="en-US" sz="2800" kern="0" dirty="0">
                <a:solidFill>
                  <a:srgbClr val="003A93"/>
                </a:solidFill>
                <a:latin typeface="仿宋" panose="02010609060101010101" pitchFamily="49" charset="-122"/>
                <a:ea typeface="仿宋" panose="02010609060101010101" pitchFamily="49" charset="-122"/>
              </a:rPr>
            </a:br>
            <a:r>
              <a:rPr lang="zh-CN" altLang="en-US" sz="2800" kern="0" dirty="0" smtClean="0">
                <a:solidFill>
                  <a:srgbClr val="003A93"/>
                </a:solidFill>
                <a:latin typeface="仿宋" panose="02010609060101010101" pitchFamily="49" charset="-122"/>
                <a:ea typeface="仿宋" panose="02010609060101010101" pitchFamily="49" charset="-122"/>
              </a:rPr>
              <a:t>（补充内容）</a:t>
            </a:r>
            <a:endParaRPr lang="en-US" altLang="zh-CN" sz="2600" kern="0" dirty="0" smtClean="0">
              <a:latin typeface="仿宋" panose="02010609060101010101" pitchFamily="49" charset="-122"/>
              <a:ea typeface="仿宋" panose="02010609060101010101" pitchFamily="49" charset="-122"/>
            </a:endParaRPr>
          </a:p>
          <a:p>
            <a:pPr>
              <a:lnSpc>
                <a:spcPct val="120000"/>
              </a:lnSpc>
              <a:buClr>
                <a:srgbClr val="003A93"/>
              </a:buClr>
              <a:buFont typeface="Arial" panose="020B0604020202020204" pitchFamily="34" charset="0"/>
              <a:buChar char="•"/>
            </a:pPr>
            <a:endParaRPr lang="en-US" altLang="zh-CN" sz="2600" kern="0" dirty="0">
              <a:latin typeface="仿宋" panose="02010609060101010101" pitchFamily="49" charset="-122"/>
              <a:ea typeface="仿宋" panose="02010609060101010101" pitchFamily="49" charset="-122"/>
            </a:endParaRPr>
          </a:p>
          <a:p>
            <a:pPr marL="0" indent="0">
              <a:lnSpc>
                <a:spcPct val="120000"/>
              </a:lnSpc>
              <a:buClr>
                <a:srgbClr val="003A93"/>
              </a:buClr>
              <a:buNone/>
            </a:pPr>
            <a:endParaRPr lang="en-US" altLang="zh-CN" sz="2600" kern="0" dirty="0">
              <a:latin typeface="仿宋" panose="02010609060101010101" pitchFamily="49" charset="-122"/>
              <a:ea typeface="仿宋" panose="02010609060101010101" pitchFamily="49" charset="-122"/>
            </a:endParaRPr>
          </a:p>
          <a:p>
            <a:pPr marL="0" indent="0">
              <a:lnSpc>
                <a:spcPct val="120000"/>
              </a:lnSpc>
              <a:buClr>
                <a:srgbClr val="003A93"/>
              </a:buClr>
              <a:buNone/>
            </a:pPr>
            <a:endParaRPr lang="en-US" altLang="zh-CN" sz="2600" kern="0" dirty="0" smtClean="0">
              <a:latin typeface="仿宋" panose="02010609060101010101" pitchFamily="49" charset="-122"/>
              <a:ea typeface="仿宋" panose="02010609060101010101" pitchFamily="49" charset="-122"/>
            </a:endParaRPr>
          </a:p>
          <a:p>
            <a:pPr marL="0" indent="0">
              <a:lnSpc>
                <a:spcPct val="125000"/>
              </a:lnSpc>
              <a:buNone/>
            </a:pPr>
            <a:endParaRPr lang="en-US" altLang="zh-CN" sz="2600" kern="0" dirty="0" smtClean="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kern="0" dirty="0" smtClean="0">
              <a:latin typeface="仿宋" panose="02010609060101010101" pitchFamily="49" charset="-122"/>
              <a:ea typeface="仿宋" panose="02010609060101010101" pitchFamily="49" charset="-122"/>
            </a:endParaRPr>
          </a:p>
          <a:p>
            <a:pPr marL="0" indent="0">
              <a:lnSpc>
                <a:spcPct val="125000"/>
              </a:lnSpc>
              <a:buFontTx/>
              <a:buNone/>
            </a:pPr>
            <a:r>
              <a:rPr lang="zh-CN" altLang="en-US" sz="2600" kern="0" dirty="0" smtClean="0">
                <a:latin typeface="仿宋" panose="02010609060101010101" pitchFamily="49" charset="-122"/>
                <a:ea typeface="仿宋" panose="02010609060101010101" pitchFamily="49" charset="-122"/>
              </a:rPr>
              <a:t>   </a:t>
            </a:r>
            <a:endParaRPr lang="zh-CN" altLang="en-US" sz="2600" kern="0" dirty="0">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3"/>
          <a:stretch>
            <a:fillRect/>
          </a:stretch>
        </p:blipFill>
        <p:spPr>
          <a:xfrm>
            <a:off x="4397306" y="1858320"/>
            <a:ext cx="4504762" cy="3714286"/>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4012071192"/>
              </p:ext>
            </p:extLst>
          </p:nvPr>
        </p:nvGraphicFramePr>
        <p:xfrm>
          <a:off x="653271" y="1675072"/>
          <a:ext cx="2644070" cy="562568"/>
        </p:xfrm>
        <a:graphic>
          <a:graphicData uri="http://schemas.openxmlformats.org/presentationml/2006/ole">
            <mc:AlternateContent xmlns:mc="http://schemas.openxmlformats.org/markup-compatibility/2006">
              <mc:Choice xmlns:v="urn:schemas-microsoft-com:vml" Requires="v">
                <p:oleObj spid="_x0000_s159615" name="Equation" r:id="rId4" imgW="1193760" imgH="253800" progId="Equation.DSMT4">
                  <p:embed/>
                </p:oleObj>
              </mc:Choice>
              <mc:Fallback>
                <p:oleObj name="Equation" r:id="rId4" imgW="1193760" imgH="253800" progId="Equation.DSMT4">
                  <p:embed/>
                  <p:pic>
                    <p:nvPicPr>
                      <p:cNvPr id="0" name=""/>
                      <p:cNvPicPr/>
                      <p:nvPr/>
                    </p:nvPicPr>
                    <p:blipFill>
                      <a:blip r:embed="rId5"/>
                      <a:stretch>
                        <a:fillRect/>
                      </a:stretch>
                    </p:blipFill>
                    <p:spPr>
                      <a:xfrm>
                        <a:off x="653271" y="1675072"/>
                        <a:ext cx="2644070" cy="562568"/>
                      </a:xfrm>
                      <a:prstGeom prst="rect">
                        <a:avLst/>
                      </a:prstGeom>
                    </p:spPr>
                  </p:pic>
                </p:oleObj>
              </mc:Fallback>
            </mc:AlternateContent>
          </a:graphicData>
        </a:graphic>
      </p:graphicFrame>
      <p:sp>
        <p:nvSpPr>
          <p:cNvPr id="6" name="文本框 5"/>
          <p:cNvSpPr txBox="1"/>
          <p:nvPr/>
        </p:nvSpPr>
        <p:spPr>
          <a:xfrm>
            <a:off x="594197" y="2230492"/>
            <a:ext cx="2733441" cy="461665"/>
          </a:xfrm>
          <a:prstGeom prst="rect">
            <a:avLst/>
          </a:prstGeom>
          <a:noFill/>
        </p:spPr>
        <p:txBody>
          <a:bodyPr wrap="none" rtlCol="0">
            <a:spAutoFit/>
          </a:bodyPr>
          <a:lstStyle/>
          <a:p>
            <a:r>
              <a:rPr lang="en-US" altLang="zh-CN" dirty="0" smtClean="0"/>
              <a:t>P</a:t>
            </a:r>
            <a:r>
              <a:rPr lang="zh-CN" altLang="en-US" dirty="0" smtClean="0"/>
              <a:t>点在</a:t>
            </a:r>
            <a:r>
              <a:rPr lang="en-US" altLang="zh-CN" dirty="0" smtClean="0"/>
              <a:t>K</a:t>
            </a:r>
            <a:r>
              <a:rPr lang="zh-CN" altLang="en-US" dirty="0" smtClean="0"/>
              <a:t>系的坐标：</a:t>
            </a:r>
            <a:endParaRPr lang="en-US" altLang="zh-CN" dirty="0" smtClean="0"/>
          </a:p>
        </p:txBody>
      </p:sp>
      <p:sp>
        <p:nvSpPr>
          <p:cNvPr id="7" name="文本框 6"/>
          <p:cNvSpPr txBox="1"/>
          <p:nvPr/>
        </p:nvSpPr>
        <p:spPr>
          <a:xfrm>
            <a:off x="594197" y="3308257"/>
            <a:ext cx="2836033" cy="461665"/>
          </a:xfrm>
          <a:prstGeom prst="rect">
            <a:avLst/>
          </a:prstGeom>
          <a:noFill/>
        </p:spPr>
        <p:txBody>
          <a:bodyPr wrap="none" rtlCol="0">
            <a:spAutoFit/>
          </a:bodyPr>
          <a:lstStyle/>
          <a:p>
            <a:r>
              <a:rPr lang="en-US" altLang="zh-CN" dirty="0" smtClean="0"/>
              <a:t>P</a:t>
            </a:r>
            <a:r>
              <a:rPr lang="zh-CN" altLang="en-US" dirty="0" smtClean="0"/>
              <a:t>点在</a:t>
            </a:r>
            <a:r>
              <a:rPr lang="en-US" altLang="zh-CN" dirty="0" smtClean="0"/>
              <a:t>K’</a:t>
            </a:r>
            <a:r>
              <a:rPr lang="zh-CN" altLang="en-US" dirty="0" smtClean="0"/>
              <a:t>系的坐标：</a:t>
            </a:r>
            <a:endParaRPr lang="en-US" altLang="zh-CN" dirty="0" smtClean="0"/>
          </a:p>
        </p:txBody>
      </p:sp>
      <p:graphicFrame>
        <p:nvGraphicFramePr>
          <p:cNvPr id="8" name="对象 7"/>
          <p:cNvGraphicFramePr>
            <a:graphicFrameLocks noChangeAspect="1"/>
          </p:cNvGraphicFramePr>
          <p:nvPr>
            <p:extLst>
              <p:ext uri="{D42A27DB-BD31-4B8C-83A1-F6EECF244321}">
                <p14:modId xmlns:p14="http://schemas.microsoft.com/office/powerpoint/2010/main" val="3406390138"/>
              </p:ext>
            </p:extLst>
          </p:nvPr>
        </p:nvGraphicFramePr>
        <p:xfrm>
          <a:off x="331508" y="2718740"/>
          <a:ext cx="4053125" cy="562934"/>
        </p:xfrm>
        <a:graphic>
          <a:graphicData uri="http://schemas.openxmlformats.org/presentationml/2006/ole">
            <mc:AlternateContent xmlns:mc="http://schemas.openxmlformats.org/markup-compatibility/2006">
              <mc:Choice xmlns:v="urn:schemas-microsoft-com:vml" Requires="v">
                <p:oleObj spid="_x0000_s159616" name="Equation" r:id="rId6" imgW="1828800" imgH="253800" progId="Equation.DSMT4">
                  <p:embed/>
                </p:oleObj>
              </mc:Choice>
              <mc:Fallback>
                <p:oleObj name="Equation" r:id="rId6" imgW="1828800" imgH="253800" progId="Equation.DSMT4">
                  <p:embed/>
                  <p:pic>
                    <p:nvPicPr>
                      <p:cNvPr id="0" name=""/>
                      <p:cNvPicPr/>
                      <p:nvPr/>
                    </p:nvPicPr>
                    <p:blipFill>
                      <a:blip r:embed="rId7"/>
                      <a:stretch>
                        <a:fillRect/>
                      </a:stretch>
                    </p:blipFill>
                    <p:spPr>
                      <a:xfrm>
                        <a:off x="331508" y="2718740"/>
                        <a:ext cx="4053125" cy="562934"/>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630252274"/>
              </p:ext>
            </p:extLst>
          </p:nvPr>
        </p:nvGraphicFramePr>
        <p:xfrm>
          <a:off x="331508" y="3904201"/>
          <a:ext cx="4486933" cy="550544"/>
        </p:xfrm>
        <a:graphic>
          <a:graphicData uri="http://schemas.openxmlformats.org/presentationml/2006/ole">
            <mc:AlternateContent xmlns:mc="http://schemas.openxmlformats.org/markup-compatibility/2006">
              <mc:Choice xmlns:v="urn:schemas-microsoft-com:vml" Requires="v">
                <p:oleObj spid="_x0000_s159617" name="Equation" r:id="rId8" imgW="2070000" imgH="253800" progId="Equation.DSMT4">
                  <p:embed/>
                </p:oleObj>
              </mc:Choice>
              <mc:Fallback>
                <p:oleObj name="Equation" r:id="rId8" imgW="2070000" imgH="253800" progId="Equation.DSMT4">
                  <p:embed/>
                  <p:pic>
                    <p:nvPicPr>
                      <p:cNvPr id="0" name=""/>
                      <p:cNvPicPr/>
                      <p:nvPr/>
                    </p:nvPicPr>
                    <p:blipFill>
                      <a:blip r:embed="rId9"/>
                      <a:stretch>
                        <a:fillRect/>
                      </a:stretch>
                    </p:blipFill>
                    <p:spPr>
                      <a:xfrm>
                        <a:off x="331508" y="3904201"/>
                        <a:ext cx="4486933" cy="550544"/>
                      </a:xfrm>
                      <a:prstGeom prst="rect">
                        <a:avLst/>
                      </a:prstGeom>
                    </p:spPr>
                  </p:pic>
                </p:oleObj>
              </mc:Fallback>
            </mc:AlternateContent>
          </a:graphicData>
        </a:graphic>
      </p:graphicFrame>
      <p:sp>
        <p:nvSpPr>
          <p:cNvPr id="10" name="文本框 9"/>
          <p:cNvSpPr txBox="1"/>
          <p:nvPr/>
        </p:nvSpPr>
        <p:spPr>
          <a:xfrm>
            <a:off x="544502" y="4567847"/>
            <a:ext cx="3810659" cy="830997"/>
          </a:xfrm>
          <a:prstGeom prst="rect">
            <a:avLst/>
          </a:prstGeom>
          <a:noFill/>
        </p:spPr>
        <p:txBody>
          <a:bodyPr wrap="none" rtlCol="0">
            <a:spAutoFit/>
          </a:bodyPr>
          <a:lstStyle/>
          <a:p>
            <a:r>
              <a:rPr lang="en-US" altLang="zh-CN" dirty="0" smtClean="0"/>
              <a:t>O’</a:t>
            </a:r>
            <a:r>
              <a:rPr lang="zh-CN" altLang="en-US" dirty="0" smtClean="0"/>
              <a:t>点在</a:t>
            </a:r>
            <a:r>
              <a:rPr lang="en-US" altLang="zh-CN" dirty="0" smtClean="0"/>
              <a:t>K</a:t>
            </a:r>
            <a:r>
              <a:rPr lang="zh-CN" altLang="en-US" dirty="0" smtClean="0"/>
              <a:t>系的坐标，速度和</a:t>
            </a:r>
            <a:endParaRPr lang="en-US" altLang="zh-CN" dirty="0" smtClean="0"/>
          </a:p>
          <a:p>
            <a:pPr algn="l"/>
            <a:r>
              <a:rPr lang="zh-CN" altLang="en-US" dirty="0" smtClean="0"/>
              <a:t>加速度：</a:t>
            </a:r>
            <a:endParaRPr lang="en-US" altLang="zh-CN" dirty="0" smtClean="0"/>
          </a:p>
        </p:txBody>
      </p:sp>
      <p:graphicFrame>
        <p:nvGraphicFramePr>
          <p:cNvPr id="11" name="对象 10"/>
          <p:cNvGraphicFramePr>
            <a:graphicFrameLocks noChangeAspect="1"/>
          </p:cNvGraphicFramePr>
          <p:nvPr>
            <p:extLst>
              <p:ext uri="{D42A27DB-BD31-4B8C-83A1-F6EECF244321}">
                <p14:modId xmlns:p14="http://schemas.microsoft.com/office/powerpoint/2010/main" val="1546920191"/>
              </p:ext>
            </p:extLst>
          </p:nvPr>
        </p:nvGraphicFramePr>
        <p:xfrm>
          <a:off x="557439" y="5453302"/>
          <a:ext cx="3797721" cy="477701"/>
        </p:xfrm>
        <a:graphic>
          <a:graphicData uri="http://schemas.openxmlformats.org/presentationml/2006/ole">
            <mc:AlternateContent xmlns:mc="http://schemas.openxmlformats.org/markup-compatibility/2006">
              <mc:Choice xmlns:v="urn:schemas-microsoft-com:vml" Requires="v">
                <p:oleObj spid="_x0000_s159618" name="Equation" r:id="rId10" imgW="2019240" imgH="253800" progId="Equation.DSMT4">
                  <p:embed/>
                </p:oleObj>
              </mc:Choice>
              <mc:Fallback>
                <p:oleObj name="Equation" r:id="rId10" imgW="2019240" imgH="253800" progId="Equation.DSMT4">
                  <p:embed/>
                  <p:pic>
                    <p:nvPicPr>
                      <p:cNvPr id="0" name=""/>
                      <p:cNvPicPr/>
                      <p:nvPr/>
                    </p:nvPicPr>
                    <p:blipFill>
                      <a:blip r:embed="rId11"/>
                      <a:stretch>
                        <a:fillRect/>
                      </a:stretch>
                    </p:blipFill>
                    <p:spPr>
                      <a:xfrm>
                        <a:off x="557439" y="5453302"/>
                        <a:ext cx="3797721" cy="477701"/>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639419219"/>
              </p:ext>
            </p:extLst>
          </p:nvPr>
        </p:nvGraphicFramePr>
        <p:xfrm>
          <a:off x="580267" y="5989831"/>
          <a:ext cx="3989414" cy="642844"/>
        </p:xfrm>
        <a:graphic>
          <a:graphicData uri="http://schemas.openxmlformats.org/presentationml/2006/ole">
            <mc:AlternateContent xmlns:mc="http://schemas.openxmlformats.org/markup-compatibility/2006">
              <mc:Choice xmlns:v="urn:schemas-microsoft-com:vml" Requires="v">
                <p:oleObj spid="_x0000_s159619" name="Equation" r:id="rId12" imgW="2679480" imgH="431640" progId="Equation.DSMT4">
                  <p:embed/>
                </p:oleObj>
              </mc:Choice>
              <mc:Fallback>
                <p:oleObj name="Equation" r:id="rId12" imgW="2679480" imgH="431640" progId="Equation.DSMT4">
                  <p:embed/>
                  <p:pic>
                    <p:nvPicPr>
                      <p:cNvPr id="0" name=""/>
                      <p:cNvPicPr/>
                      <p:nvPr/>
                    </p:nvPicPr>
                    <p:blipFill>
                      <a:blip r:embed="rId13"/>
                      <a:stretch>
                        <a:fillRect/>
                      </a:stretch>
                    </p:blipFill>
                    <p:spPr>
                      <a:xfrm>
                        <a:off x="580267" y="5989831"/>
                        <a:ext cx="3989414" cy="642844"/>
                      </a:xfrm>
                      <a:prstGeom prst="rect">
                        <a:avLst/>
                      </a:prstGeom>
                    </p:spPr>
                  </p:pic>
                </p:oleObj>
              </mc:Fallback>
            </mc:AlternateContent>
          </a:graphicData>
        </a:graphic>
      </p:graphicFrame>
    </p:spTree>
    <p:extLst>
      <p:ext uri="{BB962C8B-B14F-4D97-AF65-F5344CB8AC3E}">
        <p14:creationId xmlns:p14="http://schemas.microsoft.com/office/powerpoint/2010/main" val="847688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63</a:t>
            </a:fld>
            <a:endParaRPr lang="en-US" altLang="zh-CN"/>
          </a:p>
        </p:txBody>
      </p:sp>
      <p:sp>
        <p:nvSpPr>
          <p:cNvPr id="3" name="文本框 2"/>
          <p:cNvSpPr txBox="1"/>
          <p:nvPr/>
        </p:nvSpPr>
        <p:spPr>
          <a:xfrm>
            <a:off x="972475" y="764704"/>
            <a:ext cx="902811" cy="523220"/>
          </a:xfrm>
          <a:prstGeom prst="rect">
            <a:avLst/>
          </a:prstGeom>
          <a:noFill/>
        </p:spPr>
        <p:txBody>
          <a:bodyPr wrap="none" rtlCol="0">
            <a:spAutoFit/>
          </a:bodyPr>
          <a:lstStyle/>
          <a:p>
            <a:r>
              <a:rPr lang="zh-CN" altLang="en-US" sz="2800" dirty="0" smtClean="0">
                <a:solidFill>
                  <a:srgbClr val="C00000"/>
                </a:solidFill>
                <a:latin typeface="黑体" panose="02010609060101010101" pitchFamily="49" charset="-122"/>
                <a:ea typeface="黑体" panose="02010609060101010101" pitchFamily="49" charset="-122"/>
              </a:rPr>
              <a:t>定义</a:t>
            </a:r>
            <a:endParaRPr lang="en-US" altLang="zh-CN" sz="2800" dirty="0" smtClean="0">
              <a:solidFill>
                <a:srgbClr val="C00000"/>
              </a:solidFill>
              <a:latin typeface="黑体" panose="02010609060101010101" pitchFamily="49" charset="-122"/>
              <a:ea typeface="黑体" panose="02010609060101010101" pitchFamily="49" charset="-122"/>
            </a:endParaRPr>
          </a:p>
        </p:txBody>
      </p:sp>
      <p:sp>
        <p:nvSpPr>
          <p:cNvPr id="4" name="文本框 3"/>
          <p:cNvSpPr txBox="1"/>
          <p:nvPr/>
        </p:nvSpPr>
        <p:spPr>
          <a:xfrm>
            <a:off x="539552" y="1556792"/>
            <a:ext cx="7319632" cy="461665"/>
          </a:xfrm>
          <a:prstGeom prst="rect">
            <a:avLst/>
          </a:prstGeom>
          <a:noFill/>
        </p:spPr>
        <p:txBody>
          <a:bodyPr wrap="none" rtlCol="0">
            <a:spAutoFit/>
          </a:bodyPr>
          <a:lstStyle/>
          <a:p>
            <a:r>
              <a:rPr lang="zh-CN" altLang="en-US" dirty="0" smtClean="0"/>
              <a:t>在静参考系</a:t>
            </a:r>
            <a:r>
              <a:rPr lang="en-US" altLang="zh-CN" dirty="0" smtClean="0"/>
              <a:t>K</a:t>
            </a:r>
            <a:r>
              <a:rPr lang="zh-CN" altLang="en-US" dirty="0" smtClean="0"/>
              <a:t>中对时间的微商成为</a:t>
            </a:r>
            <a:r>
              <a:rPr lang="zh-CN" altLang="en-US" b="1" dirty="0" smtClean="0">
                <a:solidFill>
                  <a:srgbClr val="C00000"/>
                </a:solidFill>
              </a:rPr>
              <a:t>绝对微商</a:t>
            </a:r>
            <a:r>
              <a:rPr lang="zh-CN" altLang="en-US" dirty="0" smtClean="0"/>
              <a:t>，符号：</a:t>
            </a:r>
            <a:endParaRPr lang="en-US" altLang="zh-CN"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3505147987"/>
              </p:ext>
            </p:extLst>
          </p:nvPr>
        </p:nvGraphicFramePr>
        <p:xfrm>
          <a:off x="7620811" y="1398699"/>
          <a:ext cx="476746" cy="777849"/>
        </p:xfrm>
        <a:graphic>
          <a:graphicData uri="http://schemas.openxmlformats.org/presentationml/2006/ole">
            <mc:AlternateContent xmlns:mc="http://schemas.openxmlformats.org/markup-compatibility/2006">
              <mc:Choice xmlns:v="urn:schemas-microsoft-com:vml" Requires="v">
                <p:oleObj spid="_x0000_s160094" name="Equation" r:id="rId3" imgW="241200" imgH="393480" progId="Equation.DSMT4">
                  <p:embed/>
                </p:oleObj>
              </mc:Choice>
              <mc:Fallback>
                <p:oleObj name="Equation" r:id="rId3" imgW="241200" imgH="393480" progId="Equation.DSMT4">
                  <p:embed/>
                  <p:pic>
                    <p:nvPicPr>
                      <p:cNvPr id="0" name=""/>
                      <p:cNvPicPr/>
                      <p:nvPr/>
                    </p:nvPicPr>
                    <p:blipFill>
                      <a:blip r:embed="rId4"/>
                      <a:stretch>
                        <a:fillRect/>
                      </a:stretch>
                    </p:blipFill>
                    <p:spPr>
                      <a:xfrm>
                        <a:off x="7620811" y="1398699"/>
                        <a:ext cx="476746" cy="777849"/>
                      </a:xfrm>
                      <a:prstGeom prst="rect">
                        <a:avLst/>
                      </a:prstGeom>
                    </p:spPr>
                  </p:pic>
                </p:oleObj>
              </mc:Fallback>
            </mc:AlternateContent>
          </a:graphicData>
        </a:graphic>
      </p:graphicFrame>
      <p:sp>
        <p:nvSpPr>
          <p:cNvPr id="6" name="文本框 5"/>
          <p:cNvSpPr txBox="1"/>
          <p:nvPr/>
        </p:nvSpPr>
        <p:spPr>
          <a:xfrm>
            <a:off x="557188" y="2473288"/>
            <a:ext cx="7284366" cy="461665"/>
          </a:xfrm>
          <a:prstGeom prst="rect">
            <a:avLst/>
          </a:prstGeom>
          <a:noFill/>
        </p:spPr>
        <p:txBody>
          <a:bodyPr wrap="none" rtlCol="0">
            <a:spAutoFit/>
          </a:bodyPr>
          <a:lstStyle/>
          <a:p>
            <a:r>
              <a:rPr lang="zh-CN" altLang="en-US" dirty="0" smtClean="0"/>
              <a:t>在动参考系</a:t>
            </a:r>
            <a:r>
              <a:rPr lang="en-US" altLang="zh-CN" dirty="0" smtClean="0"/>
              <a:t>K’</a:t>
            </a:r>
            <a:r>
              <a:rPr lang="zh-CN" altLang="en-US" dirty="0" smtClean="0"/>
              <a:t>中对时间的微商成为</a:t>
            </a:r>
            <a:r>
              <a:rPr lang="zh-CN" altLang="en-US" b="1" dirty="0" smtClean="0">
                <a:solidFill>
                  <a:srgbClr val="C00000"/>
                </a:solidFill>
              </a:rPr>
              <a:t>相对微商</a:t>
            </a:r>
            <a:r>
              <a:rPr lang="zh-CN" altLang="en-US" dirty="0" smtClean="0"/>
              <a:t>，符号：</a:t>
            </a:r>
            <a:endParaRPr lang="en-US" altLang="zh-CN" dirty="0" smtClean="0"/>
          </a:p>
        </p:txBody>
      </p:sp>
      <p:graphicFrame>
        <p:nvGraphicFramePr>
          <p:cNvPr id="7" name="对象 6"/>
          <p:cNvGraphicFramePr>
            <a:graphicFrameLocks noChangeAspect="1"/>
          </p:cNvGraphicFramePr>
          <p:nvPr>
            <p:extLst>
              <p:ext uri="{D42A27DB-BD31-4B8C-83A1-F6EECF244321}">
                <p14:modId xmlns:p14="http://schemas.microsoft.com/office/powerpoint/2010/main" val="4119178747"/>
              </p:ext>
            </p:extLst>
          </p:nvPr>
        </p:nvGraphicFramePr>
        <p:xfrm>
          <a:off x="7711868" y="2334761"/>
          <a:ext cx="460532" cy="892281"/>
        </p:xfrm>
        <a:graphic>
          <a:graphicData uri="http://schemas.openxmlformats.org/presentationml/2006/ole">
            <mc:AlternateContent xmlns:mc="http://schemas.openxmlformats.org/markup-compatibility/2006">
              <mc:Choice xmlns:v="urn:schemas-microsoft-com:vml" Requires="v">
                <p:oleObj spid="_x0000_s160095" name="Equation" r:id="rId5" imgW="203040" imgH="393480" progId="Equation.DSMT4">
                  <p:embed/>
                </p:oleObj>
              </mc:Choice>
              <mc:Fallback>
                <p:oleObj name="Equation" r:id="rId5" imgW="203040" imgH="393480" progId="Equation.DSMT4">
                  <p:embed/>
                  <p:pic>
                    <p:nvPicPr>
                      <p:cNvPr id="0" name=""/>
                      <p:cNvPicPr/>
                      <p:nvPr/>
                    </p:nvPicPr>
                    <p:blipFill>
                      <a:blip r:embed="rId6"/>
                      <a:stretch>
                        <a:fillRect/>
                      </a:stretch>
                    </p:blipFill>
                    <p:spPr>
                      <a:xfrm>
                        <a:off x="7711868" y="2334761"/>
                        <a:ext cx="460532" cy="892281"/>
                      </a:xfrm>
                      <a:prstGeom prst="rect">
                        <a:avLst/>
                      </a:prstGeom>
                    </p:spPr>
                  </p:pic>
                </p:oleObj>
              </mc:Fallback>
            </mc:AlternateContent>
          </a:graphicData>
        </a:graphic>
      </p:graphicFrame>
      <p:pic>
        <p:nvPicPr>
          <p:cNvPr id="8" name="图片 7"/>
          <p:cNvPicPr>
            <a:picLocks noChangeAspect="1"/>
          </p:cNvPicPr>
          <p:nvPr/>
        </p:nvPicPr>
        <p:blipFill>
          <a:blip r:embed="rId7"/>
          <a:stretch>
            <a:fillRect/>
          </a:stretch>
        </p:blipFill>
        <p:spPr>
          <a:xfrm>
            <a:off x="557188" y="3379003"/>
            <a:ext cx="7961905" cy="3009524"/>
          </a:xfrm>
          <a:prstGeom prst="rect">
            <a:avLst/>
          </a:prstGeom>
        </p:spPr>
      </p:pic>
    </p:spTree>
    <p:extLst>
      <p:ext uri="{BB962C8B-B14F-4D97-AF65-F5344CB8AC3E}">
        <p14:creationId xmlns:p14="http://schemas.microsoft.com/office/powerpoint/2010/main" val="910865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64</a:t>
            </a:fld>
            <a:endParaRPr lang="en-US" altLang="zh-CN"/>
          </a:p>
        </p:txBody>
      </p:sp>
      <p:pic>
        <p:nvPicPr>
          <p:cNvPr id="3" name="图片 2"/>
          <p:cNvPicPr>
            <a:picLocks noChangeAspect="1"/>
          </p:cNvPicPr>
          <p:nvPr/>
        </p:nvPicPr>
        <p:blipFill>
          <a:blip r:embed="rId3"/>
          <a:stretch>
            <a:fillRect/>
          </a:stretch>
        </p:blipFill>
        <p:spPr>
          <a:xfrm>
            <a:off x="4300819" y="1268760"/>
            <a:ext cx="4504762" cy="3714286"/>
          </a:xfrm>
          <a:prstGeom prst="rect">
            <a:avLst/>
          </a:prstGeom>
        </p:spPr>
      </p:pic>
      <p:sp>
        <p:nvSpPr>
          <p:cNvPr id="4" name="文本框 3"/>
          <p:cNvSpPr txBox="1"/>
          <p:nvPr/>
        </p:nvSpPr>
        <p:spPr>
          <a:xfrm>
            <a:off x="683568" y="908720"/>
            <a:ext cx="1023036" cy="461665"/>
          </a:xfrm>
          <a:prstGeom prst="rect">
            <a:avLst/>
          </a:prstGeom>
          <a:noFill/>
        </p:spPr>
        <p:txBody>
          <a:bodyPr wrap="none" rtlCol="0">
            <a:spAutoFit/>
          </a:bodyPr>
          <a:lstStyle/>
          <a:p>
            <a:r>
              <a:rPr lang="en-US" altLang="zh-CN" dirty="0" smtClean="0"/>
              <a:t>K</a:t>
            </a:r>
            <a:r>
              <a:rPr lang="zh-CN" altLang="en-US" dirty="0" smtClean="0"/>
              <a:t>系：</a:t>
            </a:r>
            <a:endParaRPr lang="en-US" altLang="zh-CN"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545919676"/>
              </p:ext>
            </p:extLst>
          </p:nvPr>
        </p:nvGraphicFramePr>
        <p:xfrm>
          <a:off x="1835696" y="892115"/>
          <a:ext cx="2177091" cy="1326988"/>
        </p:xfrm>
        <a:graphic>
          <a:graphicData uri="http://schemas.openxmlformats.org/presentationml/2006/ole">
            <mc:AlternateContent xmlns:mc="http://schemas.openxmlformats.org/markup-compatibility/2006">
              <mc:Choice xmlns:v="urn:schemas-microsoft-com:vml" Requires="v">
                <p:oleObj spid="_x0000_s161111" name="Equation" r:id="rId4" imgW="1333440" imgH="812520" progId="Equation.DSMT4">
                  <p:embed/>
                </p:oleObj>
              </mc:Choice>
              <mc:Fallback>
                <p:oleObj name="Equation" r:id="rId4" imgW="1333440" imgH="812520" progId="Equation.DSMT4">
                  <p:embed/>
                  <p:pic>
                    <p:nvPicPr>
                      <p:cNvPr id="0" name=""/>
                      <p:cNvPicPr/>
                      <p:nvPr/>
                    </p:nvPicPr>
                    <p:blipFill>
                      <a:blip r:embed="rId5"/>
                      <a:stretch>
                        <a:fillRect/>
                      </a:stretch>
                    </p:blipFill>
                    <p:spPr>
                      <a:xfrm>
                        <a:off x="1835696" y="892115"/>
                        <a:ext cx="2177091" cy="1326988"/>
                      </a:xfrm>
                      <a:prstGeom prst="rect">
                        <a:avLst/>
                      </a:prstGeom>
                    </p:spPr>
                  </p:pic>
                </p:oleObj>
              </mc:Fallback>
            </mc:AlternateContent>
          </a:graphicData>
        </a:graphic>
      </p:graphicFrame>
      <p:sp>
        <p:nvSpPr>
          <p:cNvPr id="6" name="文本框 5"/>
          <p:cNvSpPr txBox="1"/>
          <p:nvPr/>
        </p:nvSpPr>
        <p:spPr>
          <a:xfrm>
            <a:off x="683568" y="1628800"/>
            <a:ext cx="1125629" cy="461665"/>
          </a:xfrm>
          <a:prstGeom prst="rect">
            <a:avLst/>
          </a:prstGeom>
          <a:noFill/>
        </p:spPr>
        <p:txBody>
          <a:bodyPr wrap="none" rtlCol="0">
            <a:spAutoFit/>
          </a:bodyPr>
          <a:lstStyle/>
          <a:p>
            <a:r>
              <a:rPr lang="en-US" altLang="zh-CN" dirty="0" smtClean="0"/>
              <a:t>K’</a:t>
            </a:r>
            <a:r>
              <a:rPr lang="zh-CN" altLang="en-US" dirty="0" smtClean="0"/>
              <a:t>系：</a:t>
            </a:r>
            <a:endParaRPr lang="en-US" altLang="zh-CN" dirty="0" smtClean="0"/>
          </a:p>
        </p:txBody>
      </p:sp>
      <p:graphicFrame>
        <p:nvGraphicFramePr>
          <p:cNvPr id="7" name="对象 6"/>
          <p:cNvGraphicFramePr>
            <a:graphicFrameLocks noChangeAspect="1"/>
          </p:cNvGraphicFramePr>
          <p:nvPr>
            <p:extLst>
              <p:ext uri="{D42A27DB-BD31-4B8C-83A1-F6EECF244321}">
                <p14:modId xmlns:p14="http://schemas.microsoft.com/office/powerpoint/2010/main" val="2189941795"/>
              </p:ext>
            </p:extLst>
          </p:nvPr>
        </p:nvGraphicFramePr>
        <p:xfrm>
          <a:off x="1809197" y="2507428"/>
          <a:ext cx="1705597" cy="2597756"/>
        </p:xfrm>
        <a:graphic>
          <a:graphicData uri="http://schemas.openxmlformats.org/presentationml/2006/ole">
            <mc:AlternateContent xmlns:mc="http://schemas.openxmlformats.org/markup-compatibility/2006">
              <mc:Choice xmlns:v="urn:schemas-microsoft-com:vml" Requires="v">
                <p:oleObj spid="_x0000_s161112" name="Equation" r:id="rId6" imgW="825480" imgH="1257120" progId="Equation.DSMT4">
                  <p:embed/>
                </p:oleObj>
              </mc:Choice>
              <mc:Fallback>
                <p:oleObj name="Equation" r:id="rId6" imgW="825480" imgH="1257120" progId="Equation.DSMT4">
                  <p:embed/>
                  <p:pic>
                    <p:nvPicPr>
                      <p:cNvPr id="0" name=""/>
                      <p:cNvPicPr/>
                      <p:nvPr/>
                    </p:nvPicPr>
                    <p:blipFill>
                      <a:blip r:embed="rId7"/>
                      <a:stretch>
                        <a:fillRect/>
                      </a:stretch>
                    </p:blipFill>
                    <p:spPr>
                      <a:xfrm>
                        <a:off x="1809197" y="2507428"/>
                        <a:ext cx="1705597" cy="2597756"/>
                      </a:xfrm>
                      <a:prstGeom prst="rect">
                        <a:avLst/>
                      </a:prstGeom>
                    </p:spPr>
                  </p:pic>
                </p:oleObj>
              </mc:Fallback>
            </mc:AlternateContent>
          </a:graphicData>
        </a:graphic>
      </p:graphicFrame>
    </p:spTree>
    <p:extLst>
      <p:ext uri="{BB962C8B-B14F-4D97-AF65-F5344CB8AC3E}">
        <p14:creationId xmlns:p14="http://schemas.microsoft.com/office/powerpoint/2010/main" val="1745307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65</a:t>
            </a:fld>
            <a:endParaRPr lang="en-US" altLang="zh-CN"/>
          </a:p>
        </p:txBody>
      </p:sp>
      <p:sp>
        <p:nvSpPr>
          <p:cNvPr id="3" name="文本框 2"/>
          <p:cNvSpPr txBox="1"/>
          <p:nvPr/>
        </p:nvSpPr>
        <p:spPr>
          <a:xfrm>
            <a:off x="641089" y="908720"/>
            <a:ext cx="1107996" cy="461665"/>
          </a:xfrm>
          <a:prstGeom prst="rect">
            <a:avLst/>
          </a:prstGeom>
          <a:noFill/>
        </p:spPr>
        <p:txBody>
          <a:bodyPr wrap="none" rtlCol="0">
            <a:spAutoFit/>
          </a:bodyPr>
          <a:lstStyle/>
          <a:p>
            <a:r>
              <a:rPr lang="zh-CN" altLang="en-US" dirty="0"/>
              <a:t>矢量</a:t>
            </a:r>
            <a:r>
              <a:rPr lang="zh-CN" altLang="en-US" dirty="0" smtClean="0"/>
              <a:t>：</a:t>
            </a:r>
            <a:endParaRPr lang="en-US" altLang="zh-CN" dirty="0" smtClean="0"/>
          </a:p>
        </p:txBody>
      </p:sp>
      <p:graphicFrame>
        <p:nvGraphicFramePr>
          <p:cNvPr id="4" name="对象 3"/>
          <p:cNvGraphicFramePr>
            <a:graphicFrameLocks noChangeAspect="1"/>
          </p:cNvGraphicFramePr>
          <p:nvPr>
            <p:extLst>
              <p:ext uri="{D42A27DB-BD31-4B8C-83A1-F6EECF244321}">
                <p14:modId xmlns:p14="http://schemas.microsoft.com/office/powerpoint/2010/main" val="2871862057"/>
              </p:ext>
            </p:extLst>
          </p:nvPr>
        </p:nvGraphicFramePr>
        <p:xfrm>
          <a:off x="1835696" y="908720"/>
          <a:ext cx="6048672" cy="5289878"/>
        </p:xfrm>
        <a:graphic>
          <a:graphicData uri="http://schemas.openxmlformats.org/presentationml/2006/ole">
            <mc:AlternateContent xmlns:mc="http://schemas.openxmlformats.org/markup-compatibility/2006">
              <mc:Choice xmlns:v="urn:schemas-microsoft-com:vml" Requires="v">
                <p:oleObj spid="_x0000_s161965" name="Equation" r:id="rId3" imgW="3543120" imgH="3098520" progId="Equation.DSMT4">
                  <p:embed/>
                </p:oleObj>
              </mc:Choice>
              <mc:Fallback>
                <p:oleObj name="Equation" r:id="rId3" imgW="3543120" imgH="3098520" progId="Equation.DSMT4">
                  <p:embed/>
                  <p:pic>
                    <p:nvPicPr>
                      <p:cNvPr id="0" name=""/>
                      <p:cNvPicPr/>
                      <p:nvPr/>
                    </p:nvPicPr>
                    <p:blipFill>
                      <a:blip r:embed="rId4"/>
                      <a:stretch>
                        <a:fillRect/>
                      </a:stretch>
                    </p:blipFill>
                    <p:spPr>
                      <a:xfrm>
                        <a:off x="1835696" y="908720"/>
                        <a:ext cx="6048672" cy="5289878"/>
                      </a:xfrm>
                      <a:prstGeom prst="rect">
                        <a:avLst/>
                      </a:prstGeom>
                    </p:spPr>
                  </p:pic>
                </p:oleObj>
              </mc:Fallback>
            </mc:AlternateContent>
          </a:graphicData>
        </a:graphic>
      </p:graphicFrame>
    </p:spTree>
    <p:extLst>
      <p:ext uri="{BB962C8B-B14F-4D97-AF65-F5344CB8AC3E}">
        <p14:creationId xmlns:p14="http://schemas.microsoft.com/office/powerpoint/2010/main" val="1825025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66</a:t>
            </a:fld>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1752587108"/>
              </p:ext>
            </p:extLst>
          </p:nvPr>
        </p:nvGraphicFramePr>
        <p:xfrm>
          <a:off x="1691680" y="730731"/>
          <a:ext cx="5653186" cy="5487612"/>
        </p:xfrm>
        <a:graphic>
          <a:graphicData uri="http://schemas.openxmlformats.org/presentationml/2006/ole">
            <mc:AlternateContent xmlns:mc="http://schemas.openxmlformats.org/markup-compatibility/2006">
              <mc:Choice xmlns:v="urn:schemas-microsoft-com:vml" Requires="v">
                <p:oleObj spid="_x0000_s162985" name="Equation" r:id="rId3" imgW="3035160" imgH="2946240" progId="Equation.DSMT4">
                  <p:embed/>
                </p:oleObj>
              </mc:Choice>
              <mc:Fallback>
                <p:oleObj name="Equation" r:id="rId3" imgW="3035160" imgH="2946240" progId="Equation.DSMT4">
                  <p:embed/>
                  <p:pic>
                    <p:nvPicPr>
                      <p:cNvPr id="0" name=""/>
                      <p:cNvPicPr/>
                      <p:nvPr/>
                    </p:nvPicPr>
                    <p:blipFill>
                      <a:blip r:embed="rId4"/>
                      <a:stretch>
                        <a:fillRect/>
                      </a:stretch>
                    </p:blipFill>
                    <p:spPr>
                      <a:xfrm>
                        <a:off x="1691680" y="730731"/>
                        <a:ext cx="5653186" cy="5487612"/>
                      </a:xfrm>
                      <a:prstGeom prst="rect">
                        <a:avLst/>
                      </a:prstGeom>
                    </p:spPr>
                  </p:pic>
                </p:oleObj>
              </mc:Fallback>
            </mc:AlternateContent>
          </a:graphicData>
        </a:graphic>
      </p:graphicFrame>
      <p:sp>
        <p:nvSpPr>
          <p:cNvPr id="4" name="文本框 3"/>
          <p:cNvSpPr txBox="1"/>
          <p:nvPr/>
        </p:nvSpPr>
        <p:spPr>
          <a:xfrm>
            <a:off x="2093766" y="6159283"/>
            <a:ext cx="1723549" cy="461665"/>
          </a:xfrm>
          <a:prstGeom prst="rect">
            <a:avLst/>
          </a:prstGeom>
          <a:noFill/>
        </p:spPr>
        <p:txBody>
          <a:bodyPr wrap="none" rtlCol="0">
            <a:spAutoFit/>
          </a:bodyPr>
          <a:lstStyle/>
          <a:p>
            <a:r>
              <a:rPr lang="zh-CN" altLang="en-US" dirty="0" smtClean="0"/>
              <a:t>向心加速度</a:t>
            </a:r>
            <a:endParaRPr lang="zh-CN" altLang="en-US" dirty="0"/>
          </a:p>
        </p:txBody>
      </p:sp>
      <p:sp>
        <p:nvSpPr>
          <p:cNvPr id="5" name="文本框 4"/>
          <p:cNvSpPr txBox="1"/>
          <p:nvPr/>
        </p:nvSpPr>
        <p:spPr>
          <a:xfrm>
            <a:off x="3707904" y="6159283"/>
            <a:ext cx="2416047" cy="461665"/>
          </a:xfrm>
          <a:prstGeom prst="rect">
            <a:avLst/>
          </a:prstGeom>
          <a:noFill/>
        </p:spPr>
        <p:txBody>
          <a:bodyPr wrap="none" rtlCol="0">
            <a:spAutoFit/>
          </a:bodyPr>
          <a:lstStyle/>
          <a:p>
            <a:r>
              <a:rPr lang="zh-CN" altLang="en-US" dirty="0" smtClean="0"/>
              <a:t>科里奥利加速度</a:t>
            </a:r>
            <a:endParaRPr lang="zh-CN" altLang="en-US" dirty="0"/>
          </a:p>
        </p:txBody>
      </p:sp>
      <p:sp>
        <p:nvSpPr>
          <p:cNvPr id="6" name="文本框 5"/>
          <p:cNvSpPr txBox="1"/>
          <p:nvPr/>
        </p:nvSpPr>
        <p:spPr>
          <a:xfrm>
            <a:off x="6146771" y="6159282"/>
            <a:ext cx="1723549" cy="461665"/>
          </a:xfrm>
          <a:prstGeom prst="rect">
            <a:avLst/>
          </a:prstGeom>
          <a:noFill/>
        </p:spPr>
        <p:txBody>
          <a:bodyPr wrap="none" rtlCol="0">
            <a:spAutoFit/>
          </a:bodyPr>
          <a:lstStyle/>
          <a:p>
            <a:r>
              <a:rPr lang="zh-CN" altLang="en-US" dirty="0" smtClean="0"/>
              <a:t>平动加速度</a:t>
            </a:r>
            <a:endParaRPr lang="zh-CN" altLang="en-US" dirty="0"/>
          </a:p>
        </p:txBody>
      </p:sp>
    </p:spTree>
    <p:extLst>
      <p:ext uri="{BB962C8B-B14F-4D97-AF65-F5344CB8AC3E}">
        <p14:creationId xmlns:p14="http://schemas.microsoft.com/office/powerpoint/2010/main" val="20233888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461946"/>
          </a:xfrm>
        </p:spPr>
        <p:txBody>
          <a:bodyPr/>
          <a:lstStyle/>
          <a:p>
            <a:r>
              <a:rPr lang="en-US" altLang="zh-CN" sz="3600" dirty="0" smtClean="0">
                <a:latin typeface="宋体" pitchFamily="2" charset="-122"/>
              </a:rPr>
              <a:t>§5.</a:t>
            </a:r>
            <a:r>
              <a:rPr lang="zh-CN" altLang="en-US" sz="3600" dirty="0" smtClean="0">
                <a:latin typeface="宋体" pitchFamily="2" charset="-122"/>
              </a:rPr>
              <a:t>牛顿力学的局限性</a:t>
            </a:r>
            <a:endParaRPr lang="zh-CN" altLang="en-US" sz="3600" dirty="0"/>
          </a:p>
        </p:txBody>
      </p:sp>
      <p:sp>
        <p:nvSpPr>
          <p:cNvPr id="3" name="内容占位符 2"/>
          <p:cNvSpPr>
            <a:spLocks noGrp="1"/>
          </p:cNvSpPr>
          <p:nvPr>
            <p:ph idx="1"/>
          </p:nvPr>
        </p:nvSpPr>
        <p:spPr>
          <a:xfrm>
            <a:off x="428596" y="1142984"/>
            <a:ext cx="8286808" cy="4953016"/>
          </a:xfrm>
        </p:spPr>
        <p:txBody>
          <a:bodyPr/>
          <a:lstStyle/>
          <a:p>
            <a:pPr>
              <a:buFont typeface="Wingdings" pitchFamily="2" charset="2"/>
              <a:buChar char="p"/>
            </a:pPr>
            <a:r>
              <a:rPr lang="zh-CN" altLang="en-US" sz="2800" dirty="0" smtClean="0"/>
              <a:t>实用范围：</a:t>
            </a:r>
            <a:endParaRPr lang="en-US" altLang="zh-CN" sz="2800" dirty="0" smtClean="0"/>
          </a:p>
          <a:p>
            <a:pPr lvl="1">
              <a:buFont typeface="Wingdings" pitchFamily="2" charset="2"/>
              <a:buChar char="ü"/>
            </a:pPr>
            <a:r>
              <a:rPr lang="zh-CN" altLang="en-US" dirty="0" smtClean="0"/>
              <a:t>宏观物体（由大量原子组成的物体，且速度远小于光速）</a:t>
            </a:r>
            <a:endParaRPr lang="en-US" altLang="zh-CN" dirty="0" smtClean="0"/>
          </a:p>
          <a:p>
            <a:pPr lvl="1">
              <a:buFont typeface="Wingdings" pitchFamily="2" charset="2"/>
              <a:buChar char="ü"/>
            </a:pPr>
            <a:endParaRPr lang="en-US" altLang="zh-CN" dirty="0" smtClean="0"/>
          </a:p>
          <a:p>
            <a:pPr>
              <a:buFont typeface="Wingdings" pitchFamily="2" charset="2"/>
              <a:buChar char="p"/>
            </a:pPr>
            <a:r>
              <a:rPr lang="zh-CN" altLang="en-US" sz="2800" dirty="0" smtClean="0"/>
              <a:t>牛顿力学认为：</a:t>
            </a:r>
            <a:endParaRPr lang="en-US" altLang="zh-CN" sz="2800" dirty="0" smtClean="0"/>
          </a:p>
          <a:p>
            <a:pPr lvl="1">
              <a:buFont typeface="Wingdings" pitchFamily="2" charset="2"/>
              <a:buChar char="ü"/>
            </a:pPr>
            <a:r>
              <a:rPr lang="zh-CN" altLang="en-US" dirty="0" smtClean="0"/>
              <a:t>时间、空间、质量都是绝对的，不因测量状态而变化。在理论上，可以设计出各种仪器，可以精确测量质点的位置及运动速度（因各量是连续的）。</a:t>
            </a:r>
            <a:endParaRPr lang="en-US" altLang="zh-CN" dirty="0" smtClean="0"/>
          </a:p>
        </p:txBody>
      </p:sp>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solidFill>
                  <a:srgbClr val="000000"/>
                </a:solidFill>
              </a:rPr>
              <a:pPr>
                <a:defRPr/>
              </a:pPr>
              <a:t>67</a:t>
            </a:fld>
            <a:endParaRPr lang="en-US" altLang="zh-CN">
              <a:solidFill>
                <a:srgbClr val="000000"/>
              </a:solidFill>
            </a:endParaRPr>
          </a:p>
        </p:txBody>
      </p:sp>
    </p:spTree>
    <p:extLst>
      <p:ext uri="{BB962C8B-B14F-4D97-AF65-F5344CB8AC3E}">
        <p14:creationId xmlns:p14="http://schemas.microsoft.com/office/powerpoint/2010/main" val="19292856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857232"/>
            <a:ext cx="7772400" cy="5238768"/>
          </a:xfrm>
        </p:spPr>
        <p:txBody>
          <a:bodyPr/>
          <a:lstStyle/>
          <a:p>
            <a:pPr>
              <a:buFont typeface="Wingdings" pitchFamily="2" charset="2"/>
              <a:buChar char="p"/>
            </a:pPr>
            <a:r>
              <a:rPr lang="zh-CN" altLang="en-US" sz="2800" dirty="0" smtClean="0"/>
              <a:t>相对论认为：</a:t>
            </a:r>
            <a:endParaRPr lang="en-US" altLang="zh-CN" sz="2800" dirty="0" smtClean="0"/>
          </a:p>
          <a:p>
            <a:pPr lvl="1">
              <a:buFont typeface="Wingdings" pitchFamily="2" charset="2"/>
              <a:buChar char="ü"/>
            </a:pPr>
            <a:r>
              <a:rPr lang="zh-CN" altLang="en-US" dirty="0" smtClean="0"/>
              <a:t>在两个相对光速运动的参照系下，测量的时间、空间、质量不同。相对速率越大，差异越大。只有在相对速率远小于光速时，才可近似等同。</a:t>
            </a:r>
            <a:endParaRPr lang="en-US" altLang="zh-CN" dirty="0" smtClean="0"/>
          </a:p>
          <a:p>
            <a:pPr>
              <a:buFont typeface="Wingdings" pitchFamily="2" charset="2"/>
              <a:buChar char="p"/>
            </a:pPr>
            <a:r>
              <a:rPr lang="zh-CN" altLang="en-US" sz="2800" dirty="0" smtClean="0"/>
              <a:t>量子力学认为：</a:t>
            </a:r>
            <a:endParaRPr lang="en-US" altLang="zh-CN" sz="2800" dirty="0" smtClean="0"/>
          </a:p>
          <a:p>
            <a:pPr lvl="1">
              <a:buFont typeface="Wingdings" pitchFamily="2" charset="2"/>
              <a:buChar char="ü"/>
            </a:pPr>
            <a:r>
              <a:rPr lang="zh-CN" altLang="en-US" dirty="0" smtClean="0"/>
              <a:t>物体（特别是微观粒子）的坐标和速度不能同时测准，而且其能量是一系列的分立的值</a:t>
            </a:r>
            <a:r>
              <a:rPr lang="en-US" altLang="zh-CN" dirty="0" smtClean="0"/>
              <a:t>——</a:t>
            </a:r>
            <a:r>
              <a:rPr lang="zh-CN" altLang="en-US" dirty="0" smtClean="0"/>
              <a:t>能级。</a:t>
            </a:r>
          </a:p>
        </p:txBody>
      </p:sp>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solidFill>
                  <a:srgbClr val="000000"/>
                </a:solidFill>
              </a:rPr>
              <a:pPr>
                <a:defRPr/>
              </a:pPr>
              <a:t>68</a:t>
            </a:fld>
            <a:endParaRPr lang="en-US" altLang="zh-CN">
              <a:solidFill>
                <a:srgbClr val="000000"/>
              </a:solidFill>
            </a:endParaRPr>
          </a:p>
        </p:txBody>
      </p:sp>
    </p:spTree>
    <p:extLst>
      <p:ext uri="{BB962C8B-B14F-4D97-AF65-F5344CB8AC3E}">
        <p14:creationId xmlns:p14="http://schemas.microsoft.com/office/powerpoint/2010/main" val="581740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69</a:t>
            </a:fld>
            <a:endParaRPr lang="en-US" altLang="zh-CN"/>
          </a:p>
        </p:txBody>
      </p:sp>
      <p:pic>
        <p:nvPicPr>
          <p:cNvPr id="5" name="图片 4"/>
          <p:cNvPicPr>
            <a:picLocks noChangeAspect="1"/>
          </p:cNvPicPr>
          <p:nvPr/>
        </p:nvPicPr>
        <p:blipFill>
          <a:blip r:embed="rId2"/>
          <a:stretch>
            <a:fillRect/>
          </a:stretch>
        </p:blipFill>
        <p:spPr>
          <a:xfrm>
            <a:off x="0" y="1408067"/>
            <a:ext cx="9144000" cy="4041866"/>
          </a:xfrm>
          <a:prstGeom prst="rect">
            <a:avLst/>
          </a:prstGeom>
        </p:spPr>
      </p:pic>
    </p:spTree>
    <p:extLst>
      <p:ext uri="{BB962C8B-B14F-4D97-AF65-F5344CB8AC3E}">
        <p14:creationId xmlns:p14="http://schemas.microsoft.com/office/powerpoint/2010/main" val="777099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7</a:t>
            </a:fld>
            <a:endParaRPr lang="en-US" altLang="zh-CN"/>
          </a:p>
        </p:txBody>
      </p:sp>
      <p:sp>
        <p:nvSpPr>
          <p:cNvPr id="4" name="文本框 3"/>
          <p:cNvSpPr txBox="1"/>
          <p:nvPr>
            <p:custDataLst>
              <p:tags r:id="rId3"/>
            </p:custDataLst>
          </p:nvPr>
        </p:nvSpPr>
        <p:spPr>
          <a:xfrm>
            <a:off x="990600" y="1448118"/>
            <a:ext cx="7315200" cy="2143125"/>
          </a:xfrm>
          <a:prstGeom prst="rect">
            <a:avLst/>
          </a:prstGeom>
          <a:noFill/>
        </p:spPr>
        <p:txBody>
          <a:bodyPr vert="horz" wrap="square" rtlCol="0" anchor="ctr" anchorCtr="0">
            <a:noAutofit/>
          </a:bodyPr>
          <a:lstStyle/>
          <a:p>
            <a:pPr algn="l">
              <a:lnSpc>
                <a:spcPct val="150000"/>
              </a:lnSpc>
            </a:pP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由</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可知，当        时，       ，即</a:t>
            </a:r>
            <a:r>
              <a:rPr lang="zh-CN" altLang="en-US" sz="2600" dirty="0">
                <a:solidFill>
                  <a:srgbClr val="000000"/>
                </a:solidFill>
                <a:latin typeface="Microsoft Yahei" panose="020B0503020204020204" pitchFamily="34" charset="-122"/>
                <a:ea typeface="Microsoft Yahei" panose="020B0503020204020204" pitchFamily="34" charset="-122"/>
              </a:rPr>
              <a:t>一个物体，如果不收其他物体作用（或所受合力为零），则它将保持静止或作</a:t>
            </a:r>
            <a:r>
              <a:rPr lang="zh-CN" altLang="en-US" sz="2600" dirty="0" smtClean="0">
                <a:solidFill>
                  <a:srgbClr val="000000"/>
                </a:solidFill>
                <a:latin typeface="Microsoft Yahei" panose="020B0503020204020204" pitchFamily="34" charset="-122"/>
                <a:ea typeface="Microsoft Yahei" panose="020B0503020204020204" pitchFamily="34" charset="-122"/>
              </a:rPr>
              <a:t>匀速直线运动。因此牛顿第一定律是牛顿第二定律的特例。</a:t>
            </a:r>
            <a:endParaRPr lang="zh-CN" altLang="en-US" sz="2600" dirty="0">
              <a:solidFill>
                <a:srgbClr val="000000"/>
              </a:solidFill>
              <a:latin typeface="Microsoft Yahei" panose="020B0503020204020204" pitchFamily="34" charset="-122"/>
              <a:ea typeface="Microsoft Yahei" panose="020B0503020204020204" pitchFamily="34" charset="-122"/>
            </a:endParaRPr>
          </a:p>
          <a:p>
            <a:pPr algn="l"/>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807824" y="3803302"/>
            <a:ext cx="6400800" cy="642938"/>
          </a:xfrm>
          <a:prstGeom prst="rect">
            <a:avLst/>
          </a:prstGeom>
          <a:noFill/>
        </p:spPr>
        <p:txBody>
          <a:bodyPr vert="horz"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807824" y="4946302"/>
            <a:ext cx="6400800" cy="642938"/>
          </a:xfrm>
          <a:prstGeom prst="rect">
            <a:avLst/>
          </a:prstGeom>
          <a:noFill/>
        </p:spPr>
        <p:txBody>
          <a:bodyPr vert="horz"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否</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6"/>
            </p:custDataLst>
          </p:nvPr>
        </p:nvSpPr>
        <p:spPr bwMode="auto">
          <a:xfrm>
            <a:off x="1093449" y="3867595"/>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093449" y="5010595"/>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b="0" i="0" u="none" strike="noStrike" cap="none" normalizeH="0" baseline="0" dirty="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8"/>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aphicFrame>
        <p:nvGraphicFramePr>
          <p:cNvPr id="20" name="对象 19"/>
          <p:cNvGraphicFramePr>
            <a:graphicFrameLocks noChangeAspect="1"/>
          </p:cNvGraphicFramePr>
          <p:nvPr>
            <p:extLst>
              <p:ext uri="{D42A27DB-BD31-4B8C-83A1-F6EECF244321}">
                <p14:modId xmlns:p14="http://schemas.microsoft.com/office/powerpoint/2010/main" val="219995043"/>
              </p:ext>
            </p:extLst>
          </p:nvPr>
        </p:nvGraphicFramePr>
        <p:xfrm>
          <a:off x="1525905" y="1140142"/>
          <a:ext cx="1539878" cy="615951"/>
        </p:xfrm>
        <a:graphic>
          <a:graphicData uri="http://schemas.openxmlformats.org/presentationml/2006/ole">
            <mc:AlternateContent xmlns:mc="http://schemas.openxmlformats.org/markup-compatibility/2006">
              <mc:Choice xmlns:v="urn:schemas-microsoft-com:vml" Requires="v">
                <p:oleObj spid="_x0000_s172346" name="Equation" r:id="rId17" imgW="507960" imgH="203040" progId="Equation.DSMT4">
                  <p:embed/>
                </p:oleObj>
              </mc:Choice>
              <mc:Fallback>
                <p:oleObj name="Equation" r:id="rId17" imgW="507960" imgH="203040" progId="Equation.DSMT4">
                  <p:embed/>
                  <p:pic>
                    <p:nvPicPr>
                      <p:cNvPr id="0" name=""/>
                      <p:cNvPicPr/>
                      <p:nvPr/>
                    </p:nvPicPr>
                    <p:blipFill>
                      <a:blip r:embed="rId18"/>
                      <a:stretch>
                        <a:fillRect/>
                      </a:stretch>
                    </p:blipFill>
                    <p:spPr>
                      <a:xfrm>
                        <a:off x="1525905" y="1140142"/>
                        <a:ext cx="1539878" cy="615951"/>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623407946"/>
              </p:ext>
            </p:extLst>
          </p:nvPr>
        </p:nvGraphicFramePr>
        <p:xfrm>
          <a:off x="4444912" y="1224336"/>
          <a:ext cx="840978" cy="434053"/>
        </p:xfrm>
        <a:graphic>
          <a:graphicData uri="http://schemas.openxmlformats.org/presentationml/2006/ole">
            <mc:AlternateContent xmlns:mc="http://schemas.openxmlformats.org/markup-compatibility/2006">
              <mc:Choice xmlns:v="urn:schemas-microsoft-com:vml" Requires="v">
                <p:oleObj spid="_x0000_s172347" name="Equation" r:id="rId19" imgW="393480" imgH="203040" progId="Equation.DSMT4">
                  <p:embed/>
                </p:oleObj>
              </mc:Choice>
              <mc:Fallback>
                <p:oleObj name="Equation" r:id="rId19" imgW="393480" imgH="203040" progId="Equation.DSMT4">
                  <p:embed/>
                  <p:pic>
                    <p:nvPicPr>
                      <p:cNvPr id="0" name=""/>
                      <p:cNvPicPr/>
                      <p:nvPr/>
                    </p:nvPicPr>
                    <p:blipFill>
                      <a:blip r:embed="rId20"/>
                      <a:stretch>
                        <a:fillRect/>
                      </a:stretch>
                    </p:blipFill>
                    <p:spPr>
                      <a:xfrm>
                        <a:off x="4444912" y="1224336"/>
                        <a:ext cx="840978" cy="434053"/>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319765332"/>
              </p:ext>
            </p:extLst>
          </p:nvPr>
        </p:nvGraphicFramePr>
        <p:xfrm>
          <a:off x="5761236" y="1279923"/>
          <a:ext cx="821928" cy="410964"/>
        </p:xfrm>
        <a:graphic>
          <a:graphicData uri="http://schemas.openxmlformats.org/presentationml/2006/ole">
            <mc:AlternateContent xmlns:mc="http://schemas.openxmlformats.org/markup-compatibility/2006">
              <mc:Choice xmlns:v="urn:schemas-microsoft-com:vml" Requires="v">
                <p:oleObj spid="_x0000_s172348" name="Equation" r:id="rId21" imgW="355320" imgH="177480" progId="Equation.DSMT4">
                  <p:embed/>
                </p:oleObj>
              </mc:Choice>
              <mc:Fallback>
                <p:oleObj name="Equation" r:id="rId21" imgW="355320" imgH="177480" progId="Equation.DSMT4">
                  <p:embed/>
                  <p:pic>
                    <p:nvPicPr>
                      <p:cNvPr id="0" name=""/>
                      <p:cNvPicPr/>
                      <p:nvPr/>
                    </p:nvPicPr>
                    <p:blipFill>
                      <a:blip r:embed="rId22"/>
                      <a:stretch>
                        <a:fillRect/>
                      </a:stretch>
                    </p:blipFill>
                    <p:spPr>
                      <a:xfrm>
                        <a:off x="5761236" y="1279923"/>
                        <a:ext cx="821928" cy="410964"/>
                      </a:xfrm>
                      <a:prstGeom prst="rect">
                        <a:avLst/>
                      </a:prstGeom>
                    </p:spPr>
                  </p:pic>
                </p:oleObj>
              </mc:Fallback>
            </mc:AlternateContent>
          </a:graphicData>
        </a:graphic>
      </p:graphicFrame>
      <p:grpSp>
        <p:nvGrpSpPr>
          <p:cNvPr id="18" name="组合 17"/>
          <p:cNvGrpSpPr/>
          <p:nvPr>
            <p:custDataLst>
              <p:tags r:id="rId9"/>
            </p:custDataLst>
          </p:nvPr>
        </p:nvGrpSpPr>
        <p:grpSpPr>
          <a:xfrm>
            <a:off x="0" y="0"/>
            <a:ext cx="9144000" cy="635000"/>
            <a:chOff x="0" y="0"/>
            <a:chExt cx="9144000" cy="635000"/>
          </a:xfrm>
        </p:grpSpPr>
        <p:sp>
          <p:nvSpPr>
            <p:cNvPr id="14" name="TitleBackground"/>
            <p:cNvSpPr/>
            <p:nvPr>
              <p:custDataLst>
                <p:tags r:id="rId12"/>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5" name="ColorBlock"/>
            <p:cNvSpPr/>
            <p:nvPr>
              <p:custDataLst>
                <p:tags r:id="rId13"/>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
        <p:nvSpPr>
          <p:cNvPr id="11" name="文本框 10"/>
          <p:cNvSpPr txBox="1"/>
          <p:nvPr>
            <p:custDataLst>
              <p:tags r:id="rId11"/>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pPr algn="l"/>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2"/>
    </p:custDataLst>
    <p:extLst>
      <p:ext uri="{BB962C8B-B14F-4D97-AF65-F5344CB8AC3E}">
        <p14:creationId xmlns:p14="http://schemas.microsoft.com/office/powerpoint/2010/main" val="3144628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70</a:t>
            </a:fld>
            <a:endParaRPr lang="en-US" altLang="zh-CN"/>
          </a:p>
        </p:txBody>
      </p:sp>
      <p:sp>
        <p:nvSpPr>
          <p:cNvPr id="5" name="标题 1"/>
          <p:cNvSpPr>
            <a:spLocks noGrp="1"/>
          </p:cNvSpPr>
          <p:nvPr>
            <p:ph type="title"/>
          </p:nvPr>
        </p:nvSpPr>
        <p:spPr>
          <a:xfrm>
            <a:off x="685800" y="609600"/>
            <a:ext cx="7772400" cy="747698"/>
          </a:xfrm>
        </p:spPr>
        <p:txBody>
          <a:bodyPr/>
          <a:lstStyle/>
          <a:p>
            <a:pPr algn="l">
              <a:lnSpc>
                <a:spcPct val="123000"/>
              </a:lnSpc>
            </a:pPr>
            <a:r>
              <a:rPr lang="zh-CN" altLang="en-US" sz="3200" b="1" dirty="0">
                <a:latin typeface="仿宋" panose="02010609060101010101" pitchFamily="49" charset="-122"/>
                <a:ea typeface="仿宋" panose="02010609060101010101" pitchFamily="49" charset="-122"/>
              </a:rPr>
              <a:t>典型</a:t>
            </a:r>
            <a:r>
              <a:rPr lang="zh-CN" altLang="en-US" sz="3200" b="1" dirty="0" smtClean="0">
                <a:latin typeface="仿宋" panose="02010609060101010101" pitchFamily="49" charset="-122"/>
                <a:ea typeface="仿宋" panose="02010609060101010101" pitchFamily="49" charset="-122"/>
              </a:rPr>
              <a:t>例题</a:t>
            </a:r>
            <a:r>
              <a:rPr lang="en-US" altLang="zh-CN" sz="3200" b="1" dirty="0" smtClean="0">
                <a:latin typeface="仿宋" panose="02010609060101010101" pitchFamily="49" charset="-122"/>
                <a:ea typeface="仿宋" panose="02010609060101010101" pitchFamily="49" charset="-122"/>
              </a:rPr>
              <a:t/>
            </a:r>
            <a:br>
              <a:rPr lang="en-US" altLang="zh-CN" sz="3200" b="1" dirty="0" smtClean="0">
                <a:latin typeface="仿宋" panose="02010609060101010101" pitchFamily="49" charset="-122"/>
                <a:ea typeface="仿宋" panose="02010609060101010101" pitchFamily="49" charset="-122"/>
              </a:rPr>
            </a:br>
            <a:r>
              <a:rPr lang="zh-CN" altLang="en-US" sz="2800" dirty="0" smtClean="0">
                <a:latin typeface="仿宋" panose="02010609060101010101" pitchFamily="49" charset="-122"/>
                <a:ea typeface="仿宋" panose="02010609060101010101" pitchFamily="49" charset="-122"/>
              </a:rPr>
              <a:t>例题（非质点问题的处理方法）</a:t>
            </a:r>
            <a:endParaRPr lang="zh-CN" altLang="en-US" sz="3200" dirty="0">
              <a:latin typeface="仿宋" panose="02010609060101010101" pitchFamily="49" charset="-122"/>
              <a:ea typeface="仿宋" panose="02010609060101010101" pitchFamily="49" charset="-122"/>
            </a:endParaRPr>
          </a:p>
        </p:txBody>
      </p:sp>
      <p:sp>
        <p:nvSpPr>
          <p:cNvPr id="6" name="标题 1"/>
          <p:cNvSpPr txBox="1">
            <a:spLocks/>
          </p:cNvSpPr>
          <p:nvPr/>
        </p:nvSpPr>
        <p:spPr bwMode="auto">
          <a:xfrm>
            <a:off x="685800" y="1484784"/>
            <a:ext cx="777240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lnSpc>
                <a:spcPct val="123000"/>
              </a:lnSpc>
            </a:pPr>
            <a:r>
              <a:rPr lang="zh-CN" altLang="en-US" sz="2800" kern="0" dirty="0" smtClean="0">
                <a:latin typeface="仿宋" panose="02010609060101010101" pitchFamily="49" charset="-122"/>
                <a:ea typeface="仿宋" panose="02010609060101010101" pitchFamily="49" charset="-122"/>
              </a:rPr>
              <a:t>试证明在圆柱形容器内，以匀角速度</a:t>
            </a:r>
            <a:r>
              <a:rPr lang="el-GR" altLang="zh-CN" sz="2800" kern="0" dirty="0" smtClean="0">
                <a:latin typeface="仿宋" panose="02010609060101010101" pitchFamily="49" charset="-122"/>
                <a:ea typeface="仿宋" panose="02010609060101010101" pitchFamily="49" charset="-122"/>
              </a:rPr>
              <a:t>ω</a:t>
            </a:r>
            <a:r>
              <a:rPr lang="zh-CN" altLang="en-US" sz="2800" kern="0" dirty="0" smtClean="0">
                <a:latin typeface="仿宋" panose="02010609060101010101" pitchFamily="49" charset="-122"/>
                <a:ea typeface="仿宋" panose="02010609060101010101" pitchFamily="49" charset="-122"/>
              </a:rPr>
              <a:t>绕中心轴作匀速旋转的流体表面为旋转抛物面。</a:t>
            </a:r>
            <a:endParaRPr lang="zh-CN" altLang="en-US" sz="3200" kern="0" dirty="0">
              <a:latin typeface="仿宋" panose="02010609060101010101" pitchFamily="49" charset="-122"/>
              <a:ea typeface="仿宋" panose="02010609060101010101" pitchFamily="49"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2836406"/>
            <a:ext cx="3186568" cy="3079004"/>
          </a:xfrm>
          <a:prstGeom prst="rect">
            <a:avLst/>
          </a:prstGeom>
        </p:spPr>
      </p:pic>
    </p:spTree>
    <p:extLst>
      <p:ext uri="{BB962C8B-B14F-4D97-AF65-F5344CB8AC3E}">
        <p14:creationId xmlns:p14="http://schemas.microsoft.com/office/powerpoint/2010/main" val="457168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71</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104" y="692696"/>
            <a:ext cx="3186568" cy="3079004"/>
          </a:xfrm>
          <a:prstGeom prst="rect">
            <a:avLst/>
          </a:prstGeom>
        </p:spPr>
      </p:pic>
      <p:sp>
        <p:nvSpPr>
          <p:cNvPr id="6" name="矩形 5"/>
          <p:cNvSpPr/>
          <p:nvPr/>
        </p:nvSpPr>
        <p:spPr>
          <a:xfrm>
            <a:off x="611560" y="908720"/>
            <a:ext cx="5037191" cy="461665"/>
          </a:xfrm>
          <a:prstGeom prst="rect">
            <a:avLst/>
          </a:prstGeom>
        </p:spPr>
        <p:txBody>
          <a:bodyPr wrap="squar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证明：这是一个典型的非质点</a:t>
            </a:r>
            <a:r>
              <a:rPr lang="zh-CN" altLang="zh-CN" kern="100" dirty="0" smtClean="0">
                <a:latin typeface="仿宋" panose="02010609060101010101" pitchFamily="49" charset="-122"/>
                <a:ea typeface="仿宋" panose="02010609060101010101" pitchFamily="49" charset="-122"/>
                <a:cs typeface="Times New Roman" panose="02020603050405020304" pitchFamily="18" charset="0"/>
              </a:rPr>
              <a:t>问题</a:t>
            </a:r>
            <a:r>
              <a:rPr lang="zh-CN" altLang="en-US" kern="100" dirty="0" smtClean="0">
                <a:latin typeface="仿宋" panose="02010609060101010101" pitchFamily="49" charset="-122"/>
                <a:ea typeface="仿宋" panose="02010609060101010101" pitchFamily="49" charset="-122"/>
                <a:cs typeface="Times New Roman" panose="02020603050405020304" pitchFamily="18" charset="0"/>
              </a:rPr>
              <a:t>。</a:t>
            </a:r>
            <a:endParaRPr lang="zh-CN" altLang="en-US" dirty="0">
              <a:latin typeface="仿宋" panose="02010609060101010101" pitchFamily="49" charset="-122"/>
              <a:ea typeface="仿宋" panose="02010609060101010101" pitchFamily="49" charset="-122"/>
            </a:endParaRPr>
          </a:p>
        </p:txBody>
      </p:sp>
      <p:sp>
        <p:nvSpPr>
          <p:cNvPr id="7" name="矩形 6"/>
          <p:cNvSpPr/>
          <p:nvPr/>
        </p:nvSpPr>
        <p:spPr>
          <a:xfrm>
            <a:off x="611560" y="1370385"/>
            <a:ext cx="3570208"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处理非质点问题的方法：</a:t>
            </a:r>
            <a:endParaRPr lang="zh-CN" altLang="en-US" dirty="0">
              <a:latin typeface="仿宋" panose="02010609060101010101" pitchFamily="49" charset="-122"/>
              <a:ea typeface="仿宋" panose="02010609060101010101" pitchFamily="49" charset="-122"/>
            </a:endParaRPr>
          </a:p>
        </p:txBody>
      </p:sp>
      <p:sp>
        <p:nvSpPr>
          <p:cNvPr id="8" name="矩形 7"/>
          <p:cNvSpPr/>
          <p:nvPr/>
        </p:nvSpPr>
        <p:spPr>
          <a:xfrm>
            <a:off x="611560" y="1868631"/>
            <a:ext cx="4572000" cy="1200329"/>
          </a:xfrm>
          <a:prstGeom prst="rect">
            <a:avLst/>
          </a:prstGeom>
        </p:spPr>
        <p:txBody>
          <a:bodyPr>
            <a:spAutoFit/>
          </a:bodyPr>
          <a:lstStyle/>
          <a:p>
            <a:pPr algn="l">
              <a:spcAft>
                <a:spcPts val="0"/>
              </a:spcAft>
            </a:pPr>
            <a:r>
              <a:rPr lang="zh-CN" altLang="zh-CN" kern="100" dirty="0">
                <a:latin typeface="仿宋" panose="02010609060101010101" pitchFamily="49" charset="-122"/>
                <a:ea typeface="仿宋" panose="02010609060101010101" pitchFamily="49" charset="-122"/>
              </a:rPr>
              <a:t>在流体表面取一小的</a:t>
            </a:r>
            <a:r>
              <a:rPr lang="zh-CN" altLang="zh-CN" kern="100" dirty="0" smtClean="0">
                <a:latin typeface="仿宋" panose="02010609060101010101" pitchFamily="49" charset="-122"/>
                <a:ea typeface="仿宋" panose="02010609060101010101" pitchFamily="49" charset="-122"/>
              </a:rPr>
              <a:t>体元</a:t>
            </a:r>
            <a:r>
              <a:rPr lang="en-US" altLang="zh-CN" kern="100" dirty="0" err="1" smtClean="0">
                <a:latin typeface="仿宋" panose="02010609060101010101" pitchFamily="49" charset="-122"/>
                <a:ea typeface="仿宋" panose="02010609060101010101" pitchFamily="49" charset="-122"/>
              </a:rPr>
              <a:t>dm</a:t>
            </a:r>
            <a:r>
              <a:rPr lang="zh-CN" altLang="zh-CN" kern="100" dirty="0">
                <a:latin typeface="仿宋" panose="02010609060101010101" pitchFamily="49" charset="-122"/>
                <a:ea typeface="仿宋" panose="02010609060101010101" pitchFamily="49" charset="-122"/>
              </a:rPr>
              <a:t>，</a:t>
            </a:r>
          </a:p>
          <a:p>
            <a:pPr algn="l">
              <a:spcAft>
                <a:spcPts val="0"/>
              </a:spcAft>
            </a:pPr>
            <a:r>
              <a:rPr lang="zh-CN" altLang="zh-CN" kern="100" dirty="0">
                <a:latin typeface="仿宋" panose="02010609060101010101" pitchFamily="49" charset="-122"/>
                <a:ea typeface="仿宋" panose="02010609060101010101" pitchFamily="49" charset="-122"/>
              </a:rPr>
              <a:t>这一微小的体元可以看成质点。</a:t>
            </a:r>
          </a:p>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分析小体元受力：</a:t>
            </a:r>
            <a:endParaRPr lang="zh-CN" altLang="en-US" dirty="0">
              <a:latin typeface="仿宋" panose="02010609060101010101" pitchFamily="49" charset="-122"/>
              <a:ea typeface="仿宋" panose="02010609060101010101" pitchFamily="49" charset="-122"/>
            </a:endParaRPr>
          </a:p>
        </p:txBody>
      </p:sp>
      <p:sp>
        <p:nvSpPr>
          <p:cNvPr id="9" name="矩形 8"/>
          <p:cNvSpPr/>
          <p:nvPr/>
        </p:nvSpPr>
        <p:spPr>
          <a:xfrm>
            <a:off x="638455" y="3169693"/>
            <a:ext cx="7344816" cy="1413849"/>
          </a:xfrm>
          <a:prstGeom prst="rect">
            <a:avLst/>
          </a:prstGeom>
        </p:spPr>
        <p:txBody>
          <a:bodyPr wrap="square">
            <a:spAutoFit/>
          </a:bodyPr>
          <a:lstStyle/>
          <a:p>
            <a:pPr algn="l">
              <a:lnSpc>
                <a:spcPct val="125000"/>
              </a:lnSpc>
              <a:spcAft>
                <a:spcPts val="0"/>
              </a:spcAft>
            </a:pPr>
            <a:r>
              <a:rPr lang="zh-CN" altLang="zh-CN" kern="100" dirty="0">
                <a:latin typeface="仿宋" panose="02010609060101010101" pitchFamily="49" charset="-122"/>
                <a:ea typeface="仿宋" panose="02010609060101010101" pitchFamily="49" charset="-122"/>
              </a:rPr>
              <a:t>重力</a:t>
            </a:r>
            <a:r>
              <a:rPr lang="en-US" altLang="zh-CN" kern="100" dirty="0">
                <a:latin typeface="仿宋" panose="02010609060101010101" pitchFamily="49" charset="-122"/>
                <a:ea typeface="仿宋" panose="02010609060101010101" pitchFamily="49" charset="-122"/>
              </a:rPr>
              <a:t>mg</a:t>
            </a:r>
            <a:r>
              <a:rPr lang="zh-CN" altLang="zh-CN" kern="100" dirty="0">
                <a:latin typeface="仿宋" panose="02010609060101010101" pitchFamily="49" charset="-122"/>
                <a:ea typeface="仿宋" panose="02010609060101010101" pitchFamily="49" charset="-122"/>
              </a:rPr>
              <a:t>：垂直向下；</a:t>
            </a:r>
          </a:p>
          <a:p>
            <a:pPr algn="l">
              <a:lnSpc>
                <a:spcPct val="125000"/>
              </a:lnSpc>
              <a:spcAft>
                <a:spcPts val="0"/>
              </a:spcAft>
            </a:pPr>
            <a:r>
              <a:rPr lang="zh-CN" altLang="zh-CN" kern="100" dirty="0">
                <a:latin typeface="仿宋" panose="02010609060101010101" pitchFamily="49" charset="-122"/>
                <a:ea typeface="仿宋" panose="02010609060101010101" pitchFamily="49" charset="-122"/>
              </a:rPr>
              <a:t>支持力</a:t>
            </a:r>
            <a:r>
              <a:rPr lang="en-US" altLang="zh-CN" kern="100" dirty="0">
                <a:latin typeface="仿宋" panose="02010609060101010101" pitchFamily="49" charset="-122"/>
                <a:ea typeface="仿宋" panose="02010609060101010101" pitchFamily="49" charset="-122"/>
              </a:rPr>
              <a:t>N</a:t>
            </a:r>
            <a:r>
              <a:rPr lang="zh-CN" altLang="zh-CN" kern="100" dirty="0">
                <a:latin typeface="仿宋" panose="02010609060101010101" pitchFamily="49" charset="-122"/>
                <a:ea typeface="仿宋" panose="02010609060101010101" pitchFamily="49" charset="-122"/>
              </a:rPr>
              <a:t>：液体的其它部分对小体元作用力的合力。</a:t>
            </a:r>
          </a:p>
          <a:p>
            <a:pPr algn="l">
              <a:lnSpc>
                <a:spcPct val="125000"/>
              </a:lnSpc>
            </a:pPr>
            <a:r>
              <a:rPr lang="zh-CN" altLang="zh-CN" kern="100" dirty="0">
                <a:latin typeface="仿宋" panose="02010609060101010101" pitchFamily="49" charset="-122"/>
                <a:ea typeface="仿宋" panose="02010609060101010101" pitchFamily="49" charset="-122"/>
                <a:cs typeface="Times New Roman" panose="02020603050405020304" pitchFamily="18" charset="0"/>
              </a:rPr>
              <a:t>选坐标系：以容器中心与液面的焦点为原点，</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130928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72</a:t>
            </a:fld>
            <a:endParaRPr lang="en-US" altLang="zh-CN"/>
          </a:p>
        </p:txBody>
      </p:sp>
      <p:sp>
        <p:nvSpPr>
          <p:cNvPr id="5" name="矩形 4"/>
          <p:cNvSpPr/>
          <p:nvPr/>
        </p:nvSpPr>
        <p:spPr>
          <a:xfrm>
            <a:off x="755576" y="980728"/>
            <a:ext cx="7985843" cy="1200329"/>
          </a:xfrm>
          <a:prstGeom prst="rect">
            <a:avLst/>
          </a:prstGeom>
        </p:spPr>
        <p:txBody>
          <a:bodyPr wrap="square">
            <a:spAutoFit/>
          </a:bodyPr>
          <a:lstStyle/>
          <a:p>
            <a:pPr algn="l">
              <a:spcAft>
                <a:spcPts val="0"/>
              </a:spcAft>
            </a:pPr>
            <a:r>
              <a:rPr lang="zh-CN" altLang="zh-CN" kern="100" dirty="0">
                <a:latin typeface="仿宋" panose="02010609060101010101" pitchFamily="49" charset="-122"/>
                <a:ea typeface="仿宋" panose="02010609060101010101" pitchFamily="49" charset="-122"/>
              </a:rPr>
              <a:t>选直角坐标系</a:t>
            </a:r>
            <a:r>
              <a:rPr lang="en-US" altLang="zh-CN" kern="100" dirty="0">
                <a:latin typeface="仿宋" panose="02010609060101010101" pitchFamily="49" charset="-122"/>
                <a:ea typeface="仿宋" panose="02010609060101010101" pitchFamily="49" charset="-122"/>
              </a:rPr>
              <a:t>0xy</a:t>
            </a:r>
            <a:r>
              <a:rPr lang="zh-CN" altLang="zh-CN" kern="100" dirty="0">
                <a:latin typeface="仿宋" panose="02010609060101010101" pitchFamily="49" charset="-122"/>
                <a:ea typeface="仿宋" panose="02010609060101010101" pitchFamily="49" charset="-122"/>
              </a:rPr>
              <a:t>，如图</a:t>
            </a:r>
          </a:p>
          <a:p>
            <a:pPr indent="266700" algn="l">
              <a:spcAft>
                <a:spcPts val="0"/>
              </a:spcAft>
            </a:pPr>
            <a:r>
              <a:rPr lang="en-US" altLang="zh-CN" kern="100" dirty="0">
                <a:latin typeface="仿宋" panose="02010609060101010101" pitchFamily="49" charset="-122"/>
                <a:ea typeface="仿宋" panose="02010609060101010101" pitchFamily="49" charset="-122"/>
              </a:rPr>
              <a:t>x</a:t>
            </a:r>
            <a:r>
              <a:rPr lang="zh-CN" altLang="zh-CN" kern="100" dirty="0">
                <a:latin typeface="仿宋" panose="02010609060101010101" pitchFamily="49" charset="-122"/>
                <a:ea typeface="仿宋" panose="02010609060101010101" pitchFamily="49" charset="-122"/>
              </a:rPr>
              <a:t>方向：</a:t>
            </a:r>
            <a:r>
              <a:rPr lang="en-US" altLang="zh-CN" kern="100" dirty="0">
                <a:latin typeface="仿宋" panose="02010609060101010101" pitchFamily="49" charset="-122"/>
                <a:ea typeface="仿宋" panose="02010609060101010101" pitchFamily="49" charset="-122"/>
              </a:rPr>
              <a:t>N </a:t>
            </a:r>
            <a:r>
              <a:rPr lang="en-US" altLang="zh-CN" kern="100" dirty="0" err="1">
                <a:latin typeface="仿宋" panose="02010609060101010101" pitchFamily="49" charset="-122"/>
                <a:ea typeface="仿宋" panose="02010609060101010101" pitchFamily="49" charset="-122"/>
              </a:rPr>
              <a:t>sinθ</a:t>
            </a:r>
            <a:r>
              <a:rPr lang="zh-CN" altLang="zh-CN" kern="100" dirty="0" smtClean="0">
                <a:latin typeface="仿宋" panose="02010609060101010101" pitchFamily="49" charset="-122"/>
                <a:ea typeface="仿宋" panose="02010609060101010101" pitchFamily="49" charset="-122"/>
              </a:rPr>
              <a:t>＝</a:t>
            </a:r>
            <a:r>
              <a:rPr lang="en-US" altLang="zh-CN" kern="100" dirty="0" smtClean="0">
                <a:latin typeface="仿宋" panose="02010609060101010101" pitchFamily="49" charset="-122"/>
                <a:ea typeface="仿宋" panose="02010609060101010101" pitchFamily="49" charset="-122"/>
              </a:rPr>
              <a:t>dmxω</a:t>
            </a:r>
            <a:r>
              <a:rPr lang="en-US" altLang="zh-CN" kern="100" baseline="30000" dirty="0" smtClean="0">
                <a:latin typeface="仿宋" panose="02010609060101010101" pitchFamily="49" charset="-122"/>
                <a:ea typeface="仿宋" panose="02010609060101010101" pitchFamily="49" charset="-122"/>
              </a:rPr>
              <a:t>2</a:t>
            </a:r>
            <a:r>
              <a:rPr lang="en-US" altLang="zh-CN" kern="100" dirty="0" smtClean="0">
                <a:latin typeface="仿宋" panose="02010609060101010101" pitchFamily="49" charset="-122"/>
                <a:ea typeface="仿宋" panose="02010609060101010101" pitchFamily="49" charset="-122"/>
              </a:rPr>
              <a:t>   </a:t>
            </a:r>
            <a:r>
              <a:rPr lang="zh-CN" altLang="zh-CN" kern="100" dirty="0">
                <a:latin typeface="仿宋" panose="02010609060101010101" pitchFamily="49" charset="-122"/>
                <a:ea typeface="仿宋" panose="02010609060101010101" pitchFamily="49" charset="-122"/>
              </a:rPr>
              <a:t>（向心加速度</a:t>
            </a:r>
            <a:r>
              <a:rPr lang="en-US" altLang="zh-CN" kern="100" dirty="0">
                <a:latin typeface="仿宋" panose="02010609060101010101" pitchFamily="49" charset="-122"/>
                <a:ea typeface="仿宋" panose="02010609060101010101" pitchFamily="49" charset="-122"/>
              </a:rPr>
              <a:t>an</a:t>
            </a:r>
            <a:r>
              <a:rPr lang="zh-CN" altLang="zh-CN" kern="100" dirty="0">
                <a:latin typeface="仿宋" panose="02010609060101010101" pitchFamily="49" charset="-122"/>
                <a:ea typeface="仿宋" panose="02010609060101010101" pitchFamily="49" charset="-122"/>
              </a:rPr>
              <a:t>＝</a:t>
            </a:r>
            <a:r>
              <a:rPr lang="en-US" altLang="zh-CN" kern="100" dirty="0">
                <a:latin typeface="仿宋" panose="02010609060101010101" pitchFamily="49" charset="-122"/>
                <a:ea typeface="仿宋" panose="02010609060101010101" pitchFamily="49" charset="-122"/>
              </a:rPr>
              <a:t>xω</a:t>
            </a:r>
            <a:r>
              <a:rPr lang="en-US" altLang="zh-CN" kern="100" baseline="30000" dirty="0">
                <a:latin typeface="仿宋" panose="02010609060101010101" pitchFamily="49" charset="-122"/>
                <a:ea typeface="仿宋" panose="02010609060101010101" pitchFamily="49" charset="-122"/>
              </a:rPr>
              <a:t>2</a:t>
            </a:r>
            <a:r>
              <a:rPr lang="zh-CN" altLang="zh-CN" kern="100" dirty="0">
                <a:latin typeface="仿宋" panose="02010609060101010101" pitchFamily="49" charset="-122"/>
                <a:ea typeface="仿宋" panose="02010609060101010101" pitchFamily="49" charset="-122"/>
              </a:rPr>
              <a:t>）</a:t>
            </a:r>
          </a:p>
          <a:p>
            <a:pPr algn="l"/>
            <a:r>
              <a:rPr lang="en-US" altLang="zh-CN" kern="100" dirty="0" smtClean="0">
                <a:latin typeface="仿宋" panose="02010609060101010101" pitchFamily="49" charset="-122"/>
                <a:ea typeface="仿宋" panose="02010609060101010101" pitchFamily="49" charset="-122"/>
              </a:rPr>
              <a:t>  y</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方向：</a:t>
            </a:r>
            <a:r>
              <a:rPr lang="en-US" altLang="zh-CN" kern="100" dirty="0">
                <a:latin typeface="仿宋" panose="02010609060101010101" pitchFamily="49" charset="-122"/>
                <a:ea typeface="仿宋" panose="02010609060101010101" pitchFamily="49" charset="-122"/>
              </a:rPr>
              <a:t>N </a:t>
            </a:r>
            <a:r>
              <a:rPr lang="en-US" altLang="zh-CN" kern="100" dirty="0" err="1">
                <a:latin typeface="仿宋" panose="02010609060101010101" pitchFamily="49" charset="-122"/>
                <a:ea typeface="仿宋" panose="02010609060101010101" pitchFamily="49" charset="-122"/>
              </a:rPr>
              <a:t>cosθ</a:t>
            </a:r>
            <a:r>
              <a:rPr lang="zh-CN" altLang="zh-CN" kern="100" dirty="0" smtClean="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err="1" smtClean="0">
                <a:latin typeface="仿宋" panose="02010609060101010101" pitchFamily="49" charset="-122"/>
                <a:ea typeface="仿宋" panose="02010609060101010101" pitchFamily="49" charset="-122"/>
                <a:cs typeface="Times New Roman" panose="02020603050405020304" pitchFamily="18" charset="0"/>
              </a:rPr>
              <a:t>d</a:t>
            </a:r>
            <a:r>
              <a:rPr lang="en-US" altLang="zh-CN" kern="100" dirty="0" err="1" smtClean="0">
                <a:latin typeface="仿宋" panose="02010609060101010101" pitchFamily="49" charset="-122"/>
                <a:ea typeface="仿宋" panose="02010609060101010101" pitchFamily="49" charset="-122"/>
              </a:rPr>
              <a:t>mg</a:t>
            </a:r>
            <a:endParaRPr lang="zh-CN" altLang="en-US" dirty="0">
              <a:latin typeface="仿宋" panose="02010609060101010101" pitchFamily="49" charset="-122"/>
              <a:ea typeface="仿宋" panose="02010609060101010101" pitchFamily="49" charset="-122"/>
            </a:endParaRPr>
          </a:p>
        </p:txBody>
      </p:sp>
      <p:sp>
        <p:nvSpPr>
          <p:cNvPr id="6" name="矩形 5"/>
          <p:cNvSpPr/>
          <p:nvPr/>
        </p:nvSpPr>
        <p:spPr>
          <a:xfrm>
            <a:off x="784819" y="2420888"/>
            <a:ext cx="7326560" cy="830997"/>
          </a:xfrm>
          <a:prstGeom prst="rect">
            <a:avLst/>
          </a:prstGeom>
        </p:spPr>
        <p:txBody>
          <a:bodyPr wrap="square">
            <a:spAutoFit/>
          </a:bodyPr>
          <a:lstStyle/>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两式相除得：</a:t>
            </a:r>
            <a:r>
              <a:rPr lang="en-US" altLang="zh-CN" kern="100" dirty="0">
                <a:latin typeface="仿宋" panose="02010609060101010101" pitchFamily="49" charset="-122"/>
                <a:ea typeface="仿宋" panose="02010609060101010101" pitchFamily="49" charset="-122"/>
              </a:rPr>
              <a:t>tan θ</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xω</a:t>
            </a:r>
            <a:r>
              <a:rPr lang="en-US" altLang="zh-CN" kern="100" baseline="30000" dirty="0">
                <a:latin typeface="仿宋" panose="02010609060101010101" pitchFamily="49" charset="-122"/>
                <a:ea typeface="仿宋" panose="02010609060101010101" pitchFamily="49" charset="-122"/>
              </a:rPr>
              <a:t>2</a:t>
            </a:r>
            <a:r>
              <a:rPr lang="en-US" altLang="zh-CN" kern="100" dirty="0">
                <a:latin typeface="仿宋" panose="02010609060101010101" pitchFamily="49" charset="-122"/>
                <a:ea typeface="仿宋" panose="02010609060101010101" pitchFamily="49" charset="-122"/>
              </a:rPr>
              <a:t>/g</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，运用导数的基本性质：</a:t>
            </a:r>
            <a:r>
              <a:rPr lang="en-US" altLang="zh-CN" kern="100" dirty="0">
                <a:latin typeface="仿宋" panose="02010609060101010101" pitchFamily="49" charset="-122"/>
                <a:ea typeface="仿宋" panose="02010609060101010101" pitchFamily="49" charset="-122"/>
              </a:rPr>
              <a:t>tan θ</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err="1">
                <a:latin typeface="仿宋" panose="02010609060101010101" pitchFamily="49" charset="-122"/>
                <a:ea typeface="仿宋" panose="02010609060101010101" pitchFamily="49" charset="-122"/>
              </a:rPr>
              <a:t>dy</a:t>
            </a:r>
            <a:r>
              <a:rPr lang="en-US" altLang="zh-CN" kern="100" dirty="0">
                <a:latin typeface="仿宋" panose="02010609060101010101" pitchFamily="49" charset="-122"/>
                <a:ea typeface="仿宋" panose="02010609060101010101" pitchFamily="49" charset="-122"/>
              </a:rPr>
              <a:t>/dx </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，可得：</a:t>
            </a:r>
            <a:endParaRPr lang="zh-CN" altLang="en-US" dirty="0">
              <a:latin typeface="仿宋" panose="02010609060101010101" pitchFamily="49" charset="-122"/>
              <a:ea typeface="仿宋" panose="02010609060101010101" pitchFamily="49" charset="-122"/>
            </a:endParaRPr>
          </a:p>
        </p:txBody>
      </p:sp>
      <p:pic>
        <p:nvPicPr>
          <p:cNvPr id="147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3241077"/>
            <a:ext cx="1584176" cy="89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08520" y="4208490"/>
            <a:ext cx="7128792" cy="461665"/>
          </a:xfrm>
          <a:prstGeom prst="rect">
            <a:avLst/>
          </a:prstGeom>
        </p:spPr>
        <p:txBody>
          <a:bodyPr wrap="squar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等式两边同时积分，</a:t>
            </a:r>
            <a:r>
              <a:rPr lang="en-US" altLang="zh-CN" kern="100" dirty="0">
                <a:latin typeface="仿宋" panose="02010609060101010101" pitchFamily="49" charset="-122"/>
                <a:ea typeface="仿宋" panose="02010609060101010101" pitchFamily="49" charset="-122"/>
              </a:rPr>
              <a:t>y</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0</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y</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x</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0</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x</a:t>
            </a:r>
            <a:endParaRPr lang="zh-CN" altLang="en-US" dirty="0">
              <a:latin typeface="仿宋" panose="02010609060101010101" pitchFamily="49" charset="-122"/>
              <a:ea typeface="仿宋" panose="02010609060101010101" pitchFamily="49" charset="-122"/>
            </a:endParaRPr>
          </a:p>
        </p:txBody>
      </p:sp>
      <p:pic>
        <p:nvPicPr>
          <p:cNvPr id="147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0092" y="4843230"/>
            <a:ext cx="2093220" cy="8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1741" y="5698233"/>
            <a:ext cx="1279780" cy="89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784819" y="5997673"/>
            <a:ext cx="800219"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得：</a:t>
            </a:r>
            <a:endParaRPr lang="zh-CN" altLang="en-US" dirty="0">
              <a:latin typeface="仿宋" panose="02010609060101010101" pitchFamily="49" charset="-122"/>
              <a:ea typeface="仿宋" panose="02010609060101010101" pitchFamily="49" charset="-122"/>
            </a:endParaRPr>
          </a:p>
        </p:txBody>
      </p:sp>
      <p:sp>
        <p:nvSpPr>
          <p:cNvPr id="11" name="矩形 10"/>
          <p:cNvSpPr/>
          <p:nvPr/>
        </p:nvSpPr>
        <p:spPr>
          <a:xfrm>
            <a:off x="4049253" y="5991742"/>
            <a:ext cx="2954655"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典型的抛物线方程。</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855089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73</a:t>
            </a:fld>
            <a:endParaRPr lang="en-US" altLang="zh-CN"/>
          </a:p>
        </p:txBody>
      </p:sp>
      <p:sp>
        <p:nvSpPr>
          <p:cNvPr id="5" name="标题 1"/>
          <p:cNvSpPr>
            <a:spLocks noGrp="1"/>
          </p:cNvSpPr>
          <p:nvPr>
            <p:ph type="title"/>
          </p:nvPr>
        </p:nvSpPr>
        <p:spPr>
          <a:xfrm>
            <a:off x="685800" y="609600"/>
            <a:ext cx="7772400" cy="747698"/>
          </a:xfrm>
        </p:spPr>
        <p:txBody>
          <a:bodyPr/>
          <a:lstStyle/>
          <a:p>
            <a:pPr algn="l">
              <a:lnSpc>
                <a:spcPct val="123000"/>
              </a:lnSpc>
            </a:pPr>
            <a:r>
              <a:rPr lang="zh-CN" altLang="en-US" sz="3200" b="1" dirty="0">
                <a:latin typeface="仿宋" panose="02010609060101010101" pitchFamily="49" charset="-122"/>
                <a:ea typeface="仿宋" panose="02010609060101010101" pitchFamily="49" charset="-122"/>
              </a:rPr>
              <a:t>典型</a:t>
            </a:r>
            <a:r>
              <a:rPr lang="zh-CN" altLang="en-US" sz="3200" b="1" dirty="0" smtClean="0">
                <a:latin typeface="仿宋" panose="02010609060101010101" pitchFamily="49" charset="-122"/>
                <a:ea typeface="仿宋" panose="02010609060101010101" pitchFamily="49" charset="-122"/>
              </a:rPr>
              <a:t>例题</a:t>
            </a:r>
            <a:r>
              <a:rPr lang="en-US" altLang="zh-CN" sz="3200" b="1" dirty="0" smtClean="0">
                <a:latin typeface="仿宋" panose="02010609060101010101" pitchFamily="49" charset="-122"/>
                <a:ea typeface="仿宋" panose="02010609060101010101" pitchFamily="49" charset="-122"/>
              </a:rPr>
              <a:t/>
            </a:r>
            <a:br>
              <a:rPr lang="en-US" altLang="zh-CN" sz="3200" b="1" dirty="0" smtClean="0">
                <a:latin typeface="仿宋" panose="02010609060101010101" pitchFamily="49" charset="-122"/>
                <a:ea typeface="仿宋" panose="02010609060101010101" pitchFamily="49" charset="-122"/>
              </a:rPr>
            </a:br>
            <a:r>
              <a:rPr lang="zh-CN" altLang="en-US" sz="2800" dirty="0" smtClean="0">
                <a:latin typeface="仿宋" panose="02010609060101010101" pitchFamily="49" charset="-122"/>
                <a:ea typeface="仿宋" panose="02010609060101010101" pitchFamily="49" charset="-122"/>
              </a:rPr>
              <a:t>例题（非质点问题的处理方法）</a:t>
            </a:r>
            <a:endParaRPr lang="zh-CN" altLang="en-US" sz="3200" dirty="0">
              <a:latin typeface="仿宋" panose="02010609060101010101" pitchFamily="49" charset="-122"/>
              <a:ea typeface="仿宋" panose="02010609060101010101" pitchFamily="49" charset="-122"/>
            </a:endParaRPr>
          </a:p>
        </p:txBody>
      </p:sp>
      <p:sp>
        <p:nvSpPr>
          <p:cNvPr id="6" name="标题 1"/>
          <p:cNvSpPr txBox="1">
            <a:spLocks/>
          </p:cNvSpPr>
          <p:nvPr/>
        </p:nvSpPr>
        <p:spPr bwMode="auto">
          <a:xfrm>
            <a:off x="685800" y="2132856"/>
            <a:ext cx="777240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lnSpc>
                <a:spcPct val="123000"/>
              </a:lnSpc>
            </a:pPr>
            <a:r>
              <a:rPr lang="zh-CN" altLang="en-US" sz="2800" kern="0" dirty="0" smtClean="0">
                <a:latin typeface="仿宋" panose="02010609060101010101" pitchFamily="49" charset="-122"/>
                <a:ea typeface="仿宋" panose="02010609060101010101" pitchFamily="49" charset="-122"/>
              </a:rPr>
              <a:t>例：一匀质细绳，质量为</a:t>
            </a:r>
            <a:r>
              <a:rPr lang="en-US" altLang="zh-CN" sz="2800" i="1" kern="0" dirty="0" smtClean="0">
                <a:ea typeface="仿宋" panose="02010609060101010101" pitchFamily="49" charset="-122"/>
              </a:rPr>
              <a:t>m</a:t>
            </a:r>
            <a:r>
              <a:rPr lang="zh-CN" altLang="en-US" sz="2800" kern="0" dirty="0" smtClean="0">
                <a:latin typeface="仿宋" panose="02010609060101010101" pitchFamily="49" charset="-122"/>
                <a:ea typeface="仿宋" panose="02010609060101010101" pitchFamily="49" charset="-122"/>
              </a:rPr>
              <a:t>，长度为</a:t>
            </a:r>
            <a:r>
              <a:rPr lang="en-US" altLang="zh-CN" sz="2800" i="1" kern="0" dirty="0" smtClean="0">
                <a:ea typeface="仿宋" panose="02010609060101010101" pitchFamily="49" charset="-122"/>
              </a:rPr>
              <a:t>L</a:t>
            </a:r>
            <a:r>
              <a:rPr lang="zh-CN" altLang="en-US" sz="2800" kern="0" dirty="0" smtClean="0">
                <a:latin typeface="仿宋" panose="02010609060101010101" pitchFamily="49" charset="-122"/>
                <a:ea typeface="仿宋" panose="02010609060101010101" pitchFamily="49" charset="-122"/>
              </a:rPr>
              <a:t>，一端固定在</a:t>
            </a:r>
            <a:r>
              <a:rPr lang="en-US" altLang="zh-CN" sz="2800" i="1" kern="0" dirty="0" smtClean="0">
                <a:ea typeface="仿宋" panose="02010609060101010101" pitchFamily="49" charset="-122"/>
              </a:rPr>
              <a:t>O</a:t>
            </a:r>
            <a:r>
              <a:rPr lang="zh-CN" altLang="en-US" sz="2800" kern="0" dirty="0" smtClean="0">
                <a:latin typeface="仿宋" panose="02010609060101010101" pitchFamily="49" charset="-122"/>
                <a:ea typeface="仿宋" panose="02010609060101010101" pitchFamily="49" charset="-122"/>
              </a:rPr>
              <a:t>点，另一端有系着质量为</a:t>
            </a:r>
            <a:r>
              <a:rPr lang="en-US" altLang="zh-CN" sz="2800" i="1" kern="0" dirty="0" smtClean="0">
                <a:ea typeface="仿宋" panose="02010609060101010101" pitchFamily="49" charset="-122"/>
              </a:rPr>
              <a:t>M</a:t>
            </a:r>
            <a:r>
              <a:rPr lang="zh-CN" altLang="en-US" sz="2800" kern="0" dirty="0" smtClean="0">
                <a:latin typeface="仿宋" panose="02010609060101010101" pitchFamily="49" charset="-122"/>
                <a:ea typeface="仿宋" panose="02010609060101010101" pitchFamily="49" charset="-122"/>
              </a:rPr>
              <a:t>的小球。当小球在光滑平面上以角速度    绕</a:t>
            </a:r>
            <a:r>
              <a:rPr lang="en-US" altLang="zh-CN" sz="2800" i="1" kern="0" dirty="0" smtClean="0">
                <a:ea typeface="仿宋" panose="02010609060101010101" pitchFamily="49" charset="-122"/>
              </a:rPr>
              <a:t>O</a:t>
            </a:r>
            <a:r>
              <a:rPr lang="zh-CN" altLang="en-US" sz="2800" kern="0" dirty="0" smtClean="0">
                <a:latin typeface="仿宋" panose="02010609060101010101" pitchFamily="49" charset="-122"/>
                <a:ea typeface="仿宋" panose="02010609060101010101" pitchFamily="49" charset="-122"/>
              </a:rPr>
              <a:t>点旋转时，求绳中各点的张力。</a:t>
            </a:r>
            <a:endParaRPr lang="zh-CN" altLang="en-US" sz="3200" kern="0" dirty="0">
              <a:latin typeface="仿宋" panose="02010609060101010101" pitchFamily="49" charset="-122"/>
              <a:ea typeface="仿宋" panose="02010609060101010101" pitchFamily="49"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250022761"/>
              </p:ext>
            </p:extLst>
          </p:nvPr>
        </p:nvGraphicFramePr>
        <p:xfrm>
          <a:off x="4427984" y="2852936"/>
          <a:ext cx="432296" cy="396271"/>
        </p:xfrm>
        <a:graphic>
          <a:graphicData uri="http://schemas.openxmlformats.org/presentationml/2006/ole">
            <mc:AlternateContent xmlns:mc="http://schemas.openxmlformats.org/markup-compatibility/2006">
              <mc:Choice xmlns:v="urn:schemas-microsoft-com:vml" Requires="v">
                <p:oleObj spid="_x0000_s185381" name="Equation" r:id="rId3" imgW="152280" imgH="139680" progId="Equation.DSMT4">
                  <p:embed/>
                </p:oleObj>
              </mc:Choice>
              <mc:Fallback>
                <p:oleObj name="Equation" r:id="rId3" imgW="152280" imgH="139680" progId="Equation.DSMT4">
                  <p:embed/>
                  <p:pic>
                    <p:nvPicPr>
                      <p:cNvPr id="0" name=""/>
                      <p:cNvPicPr/>
                      <p:nvPr/>
                    </p:nvPicPr>
                    <p:blipFill>
                      <a:blip r:embed="rId4"/>
                      <a:stretch>
                        <a:fillRect/>
                      </a:stretch>
                    </p:blipFill>
                    <p:spPr>
                      <a:xfrm>
                        <a:off x="4427984" y="2852936"/>
                        <a:ext cx="432296" cy="396271"/>
                      </a:xfrm>
                      <a:prstGeom prst="rect">
                        <a:avLst/>
                      </a:prstGeom>
                    </p:spPr>
                  </p:pic>
                </p:oleObj>
              </mc:Fallback>
            </mc:AlternateContent>
          </a:graphicData>
        </a:graphic>
      </p:graphicFrame>
      <p:pic>
        <p:nvPicPr>
          <p:cNvPr id="9" name="图片 8"/>
          <p:cNvPicPr>
            <a:picLocks noChangeAspect="1"/>
          </p:cNvPicPr>
          <p:nvPr/>
        </p:nvPicPr>
        <p:blipFill>
          <a:blip r:embed="rId5"/>
          <a:stretch>
            <a:fillRect/>
          </a:stretch>
        </p:blipFill>
        <p:spPr>
          <a:xfrm>
            <a:off x="3347864" y="4098464"/>
            <a:ext cx="5481445" cy="1767632"/>
          </a:xfrm>
          <a:prstGeom prst="rect">
            <a:avLst/>
          </a:prstGeom>
        </p:spPr>
      </p:pic>
    </p:spTree>
    <p:extLst>
      <p:ext uri="{BB962C8B-B14F-4D97-AF65-F5344CB8AC3E}">
        <p14:creationId xmlns:p14="http://schemas.microsoft.com/office/powerpoint/2010/main" val="1478797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74</a:t>
            </a:fld>
            <a:endParaRPr lang="en-US" altLang="zh-CN"/>
          </a:p>
        </p:txBody>
      </p:sp>
      <p:sp>
        <p:nvSpPr>
          <p:cNvPr id="5" name="标题 1"/>
          <p:cNvSpPr txBox="1">
            <a:spLocks/>
          </p:cNvSpPr>
          <p:nvPr/>
        </p:nvSpPr>
        <p:spPr bwMode="auto">
          <a:xfrm>
            <a:off x="660813" y="836712"/>
            <a:ext cx="777240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lnSpc>
                <a:spcPct val="123000"/>
              </a:lnSpc>
            </a:pPr>
            <a:r>
              <a:rPr lang="zh-CN" altLang="en-US" sz="2800" kern="0" dirty="0" smtClean="0">
                <a:latin typeface="仿宋" panose="02010609060101010101" pitchFamily="49" charset="-122"/>
                <a:ea typeface="仿宋" panose="02010609060101010101" pitchFamily="49" charset="-122"/>
              </a:rPr>
              <a:t>解：设绳中张力为</a:t>
            </a:r>
            <a:r>
              <a:rPr lang="en-US" altLang="zh-CN" sz="2800" i="1" kern="0" dirty="0" smtClean="0">
                <a:ea typeface="仿宋" panose="02010609060101010101" pitchFamily="49" charset="-122"/>
              </a:rPr>
              <a:t>T(r)</a:t>
            </a:r>
            <a:r>
              <a:rPr lang="zh-CN" altLang="en-US" sz="2800" kern="0" dirty="0" smtClean="0">
                <a:latin typeface="仿宋" panose="02010609060101010101" pitchFamily="49" charset="-122"/>
                <a:ea typeface="仿宋" panose="02010609060101010101" pitchFamily="49" charset="-122"/>
              </a:rPr>
              <a:t>，以距</a:t>
            </a:r>
            <a:r>
              <a:rPr lang="en-US" altLang="zh-CN" sz="2800" i="1" kern="0" dirty="0" smtClean="0">
                <a:ea typeface="仿宋" panose="02010609060101010101" pitchFamily="49" charset="-122"/>
              </a:rPr>
              <a:t>O</a:t>
            </a:r>
            <a:r>
              <a:rPr lang="zh-CN" altLang="en-US" sz="2800" kern="0" dirty="0" smtClean="0">
                <a:latin typeface="仿宋" panose="02010609060101010101" pitchFamily="49" charset="-122"/>
                <a:ea typeface="仿宋" panose="02010609060101010101" pitchFamily="49" charset="-122"/>
              </a:rPr>
              <a:t>为</a:t>
            </a:r>
            <a:r>
              <a:rPr lang="en-US" altLang="zh-CN" sz="2800" i="1" kern="0" dirty="0" smtClean="0">
                <a:ea typeface="仿宋" panose="02010609060101010101" pitchFamily="49" charset="-122"/>
              </a:rPr>
              <a:t>r</a:t>
            </a:r>
            <a:r>
              <a:rPr lang="zh-CN" altLang="en-US" sz="2800" kern="0" dirty="0" smtClean="0">
                <a:latin typeface="仿宋" panose="02010609060101010101" pitchFamily="49" charset="-122"/>
                <a:ea typeface="仿宋" panose="02010609060101010101" pitchFamily="49" charset="-122"/>
              </a:rPr>
              <a:t>处的小质元为研究对象</a:t>
            </a:r>
            <a:endParaRPr lang="zh-CN" altLang="en-US" sz="3200" kern="0" dirty="0">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3"/>
          <a:stretch>
            <a:fillRect/>
          </a:stretch>
        </p:blipFill>
        <p:spPr>
          <a:xfrm>
            <a:off x="4716016" y="1779872"/>
            <a:ext cx="4205884" cy="2374751"/>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2281191091"/>
              </p:ext>
            </p:extLst>
          </p:nvPr>
        </p:nvGraphicFramePr>
        <p:xfrm>
          <a:off x="827584" y="2276872"/>
          <a:ext cx="3672408" cy="4030692"/>
        </p:xfrm>
        <a:graphic>
          <a:graphicData uri="http://schemas.openxmlformats.org/presentationml/2006/ole">
            <mc:AlternateContent xmlns:mc="http://schemas.openxmlformats.org/markup-compatibility/2006">
              <mc:Choice xmlns:v="urn:schemas-microsoft-com:vml" Requires="v">
                <p:oleObj spid="_x0000_s186400" name="Equation" r:id="rId4" imgW="2082600" imgH="2286000" progId="Equation.DSMT4">
                  <p:embed/>
                </p:oleObj>
              </mc:Choice>
              <mc:Fallback>
                <p:oleObj name="Equation" r:id="rId4" imgW="2082600" imgH="2286000" progId="Equation.DSMT4">
                  <p:embed/>
                  <p:pic>
                    <p:nvPicPr>
                      <p:cNvPr id="0" name=""/>
                      <p:cNvPicPr/>
                      <p:nvPr/>
                    </p:nvPicPr>
                    <p:blipFill>
                      <a:blip r:embed="rId5"/>
                      <a:stretch>
                        <a:fillRect/>
                      </a:stretch>
                    </p:blipFill>
                    <p:spPr>
                      <a:xfrm>
                        <a:off x="827584" y="2276872"/>
                        <a:ext cx="3672408" cy="4030692"/>
                      </a:xfrm>
                      <a:prstGeom prst="rect">
                        <a:avLst/>
                      </a:prstGeom>
                    </p:spPr>
                  </p:pic>
                </p:oleObj>
              </mc:Fallback>
            </mc:AlternateContent>
          </a:graphicData>
        </a:graphic>
      </p:graphicFrame>
      <p:sp>
        <p:nvSpPr>
          <p:cNvPr id="8" name="标题 1"/>
          <p:cNvSpPr txBox="1">
            <a:spLocks/>
          </p:cNvSpPr>
          <p:nvPr/>
        </p:nvSpPr>
        <p:spPr bwMode="auto">
          <a:xfrm>
            <a:off x="3619500" y="4592312"/>
            <a:ext cx="1672580" cy="78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lnSpc>
                <a:spcPct val="123000"/>
              </a:lnSpc>
            </a:pPr>
            <a:r>
              <a:rPr lang="zh-CN" altLang="en-US" sz="2800" kern="0" dirty="0" smtClean="0">
                <a:latin typeface="仿宋" panose="02010609060101010101" pitchFamily="49" charset="-122"/>
                <a:ea typeface="仿宋" panose="02010609060101010101" pitchFamily="49" charset="-122"/>
              </a:rPr>
              <a:t>边界条件</a:t>
            </a:r>
            <a:endParaRPr lang="zh-CN" altLang="en-US" sz="32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87014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75</a:t>
            </a:fld>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3296313487"/>
              </p:ext>
            </p:extLst>
          </p:nvPr>
        </p:nvGraphicFramePr>
        <p:xfrm>
          <a:off x="827584" y="908720"/>
          <a:ext cx="4018351" cy="1466155"/>
        </p:xfrm>
        <a:graphic>
          <a:graphicData uri="http://schemas.openxmlformats.org/presentationml/2006/ole">
            <mc:AlternateContent xmlns:mc="http://schemas.openxmlformats.org/markup-compatibility/2006">
              <mc:Choice xmlns:v="urn:schemas-microsoft-com:vml" Requires="v">
                <p:oleObj spid="_x0000_s187468" name="Equation" r:id="rId3" imgW="1879560" imgH="685800" progId="Equation.DSMT4">
                  <p:embed/>
                </p:oleObj>
              </mc:Choice>
              <mc:Fallback>
                <p:oleObj name="Equation" r:id="rId3" imgW="1879560" imgH="685800" progId="Equation.DSMT4">
                  <p:embed/>
                  <p:pic>
                    <p:nvPicPr>
                      <p:cNvPr id="0" name=""/>
                      <p:cNvPicPr/>
                      <p:nvPr/>
                    </p:nvPicPr>
                    <p:blipFill>
                      <a:blip r:embed="rId4"/>
                      <a:stretch>
                        <a:fillRect/>
                      </a:stretch>
                    </p:blipFill>
                    <p:spPr>
                      <a:xfrm>
                        <a:off x="827584" y="908720"/>
                        <a:ext cx="4018351" cy="1466155"/>
                      </a:xfrm>
                      <a:prstGeom prst="rect">
                        <a:avLst/>
                      </a:prstGeom>
                    </p:spPr>
                  </p:pic>
                </p:oleObj>
              </mc:Fallback>
            </mc:AlternateContent>
          </a:graphicData>
        </a:graphic>
      </p:graphicFrame>
      <p:sp>
        <p:nvSpPr>
          <p:cNvPr id="6" name="标题 1"/>
          <p:cNvSpPr txBox="1">
            <a:spLocks/>
          </p:cNvSpPr>
          <p:nvPr/>
        </p:nvSpPr>
        <p:spPr bwMode="auto">
          <a:xfrm>
            <a:off x="827584" y="3356992"/>
            <a:ext cx="777240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marL="514350" indent="-514350" algn="l">
              <a:lnSpc>
                <a:spcPct val="123000"/>
              </a:lnSpc>
              <a:buAutoNum type="arabicPeriod"/>
            </a:pPr>
            <a:r>
              <a:rPr lang="zh-CN" altLang="en-US" sz="2800" kern="0" dirty="0" smtClean="0">
                <a:latin typeface="仿宋" panose="02010609060101010101" pitchFamily="49" charset="-122"/>
                <a:ea typeface="仿宋" panose="02010609060101010101" pitchFamily="49" charset="-122"/>
              </a:rPr>
              <a:t>越靠近</a:t>
            </a:r>
            <a:r>
              <a:rPr lang="en-US" altLang="zh-CN" sz="2800" i="1" kern="0" dirty="0" smtClean="0">
                <a:ea typeface="仿宋" panose="02010609060101010101" pitchFamily="49" charset="-122"/>
              </a:rPr>
              <a:t>O</a:t>
            </a:r>
            <a:r>
              <a:rPr lang="zh-CN" altLang="en-US" sz="2800" kern="0" dirty="0" smtClean="0">
                <a:latin typeface="仿宋" panose="02010609060101010101" pitchFamily="49" charset="-122"/>
                <a:ea typeface="仿宋" panose="02010609060101010101" pitchFamily="49" charset="-122"/>
              </a:rPr>
              <a:t>点</a:t>
            </a:r>
            <a:r>
              <a:rPr lang="zh-CN" altLang="en-US" sz="2800" kern="0" dirty="0" smtClean="0">
                <a:ea typeface="仿宋" panose="02010609060101010101" pitchFamily="49" charset="-122"/>
              </a:rPr>
              <a:t>张力越大，</a:t>
            </a:r>
            <a:r>
              <a:rPr lang="en-US" altLang="zh-CN" sz="2800" i="1" kern="0" dirty="0" smtClean="0">
                <a:ea typeface="仿宋" panose="02010609060101010101" pitchFamily="49" charset="-122"/>
              </a:rPr>
              <a:t>T(r)</a:t>
            </a:r>
            <a:r>
              <a:rPr lang="zh-CN" altLang="en-US" sz="2800" kern="0" dirty="0" smtClean="0">
                <a:ea typeface="仿宋" panose="02010609060101010101" pitchFamily="49" charset="-122"/>
              </a:rPr>
              <a:t>随</a:t>
            </a:r>
            <a:r>
              <a:rPr lang="en-US" altLang="zh-CN" sz="2800" i="1" kern="0" dirty="0" smtClean="0">
                <a:ea typeface="仿宋" panose="02010609060101010101" pitchFamily="49" charset="-122"/>
              </a:rPr>
              <a:t>r</a:t>
            </a:r>
            <a:r>
              <a:rPr lang="zh-CN" altLang="en-US" sz="2800" kern="0" dirty="0" smtClean="0">
                <a:ea typeface="仿宋" panose="02010609060101010101" pitchFamily="49" charset="-122"/>
              </a:rPr>
              <a:t>的增大而减小</a:t>
            </a:r>
            <a:endParaRPr lang="en-US" altLang="zh-CN" sz="2800" kern="0" dirty="0" smtClean="0">
              <a:ea typeface="仿宋" panose="02010609060101010101" pitchFamily="49" charset="-122"/>
            </a:endParaRPr>
          </a:p>
          <a:p>
            <a:pPr marL="514350" indent="-514350" algn="l">
              <a:lnSpc>
                <a:spcPct val="123000"/>
              </a:lnSpc>
              <a:buAutoNum type="arabicPeriod"/>
            </a:pPr>
            <a:r>
              <a:rPr lang="zh-CN" altLang="en-US" sz="2800" kern="0" dirty="0" smtClean="0">
                <a:latin typeface="仿宋" panose="02010609060101010101" pitchFamily="49" charset="-122"/>
                <a:ea typeface="仿宋" panose="02010609060101010101" pitchFamily="49" charset="-122"/>
              </a:rPr>
              <a:t>撤掉小球 </a:t>
            </a:r>
            <a:r>
              <a:rPr lang="en-US" altLang="zh-CN" sz="2800" i="1" kern="0" dirty="0" smtClean="0">
                <a:ea typeface="仿宋" panose="02010609060101010101" pitchFamily="49" charset="-122"/>
              </a:rPr>
              <a:t>T(L)=0</a:t>
            </a:r>
          </a:p>
          <a:p>
            <a:pPr marL="514350" indent="-514350" algn="l">
              <a:lnSpc>
                <a:spcPct val="123000"/>
              </a:lnSpc>
              <a:buAutoNum type="arabicPeriod"/>
            </a:pPr>
            <a:endParaRPr lang="en-US" altLang="zh-CN" sz="2800" i="1" kern="0" dirty="0">
              <a:latin typeface="仿宋" panose="02010609060101010101" pitchFamily="49" charset="-122"/>
              <a:ea typeface="仿宋" panose="02010609060101010101" pitchFamily="49" charset="-122"/>
            </a:endParaRPr>
          </a:p>
          <a:p>
            <a:pPr marL="514350" indent="-514350" algn="l">
              <a:lnSpc>
                <a:spcPct val="123000"/>
              </a:lnSpc>
              <a:buAutoNum type="arabicPeriod"/>
            </a:pPr>
            <a:endParaRPr lang="en-US" altLang="zh-CN" sz="2800" i="1" kern="0" dirty="0" smtClean="0">
              <a:latin typeface="仿宋" panose="02010609060101010101" pitchFamily="49" charset="-122"/>
              <a:ea typeface="仿宋" panose="02010609060101010101" pitchFamily="49" charset="-122"/>
            </a:endParaRPr>
          </a:p>
          <a:p>
            <a:pPr marL="514350" indent="-514350" algn="l">
              <a:lnSpc>
                <a:spcPct val="123000"/>
              </a:lnSpc>
              <a:buAutoNum type="arabicPeriod"/>
            </a:pPr>
            <a:r>
              <a:rPr lang="zh-CN" altLang="en-US" sz="2800" kern="0" dirty="0" smtClean="0">
                <a:latin typeface="仿宋" panose="02010609060101010101" pitchFamily="49" charset="-122"/>
                <a:ea typeface="仿宋" panose="02010609060101010101" pitchFamily="49" charset="-122"/>
              </a:rPr>
              <a:t>忽略绳子质量  </a:t>
            </a:r>
            <a:r>
              <a:rPr lang="en-US" altLang="zh-CN" sz="2800" i="1" kern="0" dirty="0" smtClean="0">
                <a:ea typeface="仿宋" panose="02010609060101010101" pitchFamily="49" charset="-122"/>
              </a:rPr>
              <a:t>m</a:t>
            </a:r>
            <a:r>
              <a:rPr lang="en-US" altLang="zh-CN" sz="2800" kern="0" dirty="0" smtClean="0">
                <a:ea typeface="仿宋" panose="02010609060101010101" pitchFamily="49" charset="-122"/>
              </a:rPr>
              <a:t>=0</a:t>
            </a:r>
            <a:endParaRPr lang="zh-CN" altLang="en-US" sz="3200" kern="0" dirty="0">
              <a:ea typeface="仿宋" panose="02010609060101010101"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102638828"/>
              </p:ext>
            </p:extLst>
          </p:nvPr>
        </p:nvGraphicFramePr>
        <p:xfrm>
          <a:off x="2060126" y="3752379"/>
          <a:ext cx="2943922" cy="916504"/>
        </p:xfrm>
        <a:graphic>
          <a:graphicData uri="http://schemas.openxmlformats.org/presentationml/2006/ole">
            <mc:AlternateContent xmlns:mc="http://schemas.openxmlformats.org/markup-compatibility/2006">
              <mc:Choice xmlns:v="urn:schemas-microsoft-com:vml" Requires="v">
                <p:oleObj spid="_x0000_s187469" name="Equation" r:id="rId5" imgW="1346040" imgH="419040" progId="Equation.DSMT4">
                  <p:embed/>
                </p:oleObj>
              </mc:Choice>
              <mc:Fallback>
                <p:oleObj name="Equation" r:id="rId5" imgW="1346040" imgH="419040" progId="Equation.DSMT4">
                  <p:embed/>
                  <p:pic>
                    <p:nvPicPr>
                      <p:cNvPr id="0" name=""/>
                      <p:cNvPicPr/>
                      <p:nvPr/>
                    </p:nvPicPr>
                    <p:blipFill>
                      <a:blip r:embed="rId6"/>
                      <a:stretch>
                        <a:fillRect/>
                      </a:stretch>
                    </p:blipFill>
                    <p:spPr>
                      <a:xfrm>
                        <a:off x="2060126" y="3752379"/>
                        <a:ext cx="2943922" cy="916504"/>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080035890"/>
              </p:ext>
            </p:extLst>
          </p:nvPr>
        </p:nvGraphicFramePr>
        <p:xfrm>
          <a:off x="2060126" y="5551992"/>
          <a:ext cx="1944216" cy="565590"/>
        </p:xfrm>
        <a:graphic>
          <a:graphicData uri="http://schemas.openxmlformats.org/presentationml/2006/ole">
            <mc:AlternateContent xmlns:mc="http://schemas.openxmlformats.org/markup-compatibility/2006">
              <mc:Choice xmlns:v="urn:schemas-microsoft-com:vml" Requires="v">
                <p:oleObj spid="_x0000_s187470" name="Equation" r:id="rId7" imgW="698400" imgH="203040" progId="Equation.DSMT4">
                  <p:embed/>
                </p:oleObj>
              </mc:Choice>
              <mc:Fallback>
                <p:oleObj name="Equation" r:id="rId7" imgW="698400" imgH="203040" progId="Equation.DSMT4">
                  <p:embed/>
                  <p:pic>
                    <p:nvPicPr>
                      <p:cNvPr id="0" name=""/>
                      <p:cNvPicPr/>
                      <p:nvPr/>
                    </p:nvPicPr>
                    <p:blipFill>
                      <a:blip r:embed="rId8"/>
                      <a:stretch>
                        <a:fillRect/>
                      </a:stretch>
                    </p:blipFill>
                    <p:spPr>
                      <a:xfrm>
                        <a:off x="2060126" y="5551992"/>
                        <a:ext cx="1944216" cy="565590"/>
                      </a:xfrm>
                      <a:prstGeom prst="rect">
                        <a:avLst/>
                      </a:prstGeom>
                    </p:spPr>
                  </p:pic>
                </p:oleObj>
              </mc:Fallback>
            </mc:AlternateContent>
          </a:graphicData>
        </a:graphic>
      </p:graphicFrame>
    </p:spTree>
    <p:extLst>
      <p:ext uri="{BB962C8B-B14F-4D97-AF65-F5344CB8AC3E}">
        <p14:creationId xmlns:p14="http://schemas.microsoft.com/office/powerpoint/2010/main" val="19731351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76</a:t>
            </a:fld>
            <a:endParaRPr lang="en-US" altLang="zh-CN"/>
          </a:p>
        </p:txBody>
      </p:sp>
      <p:sp>
        <p:nvSpPr>
          <p:cNvPr id="5" name="标题 1"/>
          <p:cNvSpPr>
            <a:spLocks noGrp="1"/>
          </p:cNvSpPr>
          <p:nvPr>
            <p:ph type="title"/>
          </p:nvPr>
        </p:nvSpPr>
        <p:spPr>
          <a:xfrm>
            <a:off x="685800" y="609600"/>
            <a:ext cx="7772400" cy="747698"/>
          </a:xfrm>
        </p:spPr>
        <p:txBody>
          <a:bodyPr/>
          <a:lstStyle/>
          <a:p>
            <a:pPr algn="l">
              <a:lnSpc>
                <a:spcPct val="123000"/>
              </a:lnSpc>
            </a:pPr>
            <a:r>
              <a:rPr lang="zh-CN" altLang="en-US" sz="3200" b="1" dirty="0">
                <a:latin typeface="仿宋" panose="02010609060101010101" pitchFamily="49" charset="-122"/>
                <a:ea typeface="仿宋" panose="02010609060101010101" pitchFamily="49" charset="-122"/>
              </a:rPr>
              <a:t>典型</a:t>
            </a:r>
            <a:r>
              <a:rPr lang="zh-CN" altLang="en-US" sz="3200" b="1" dirty="0" smtClean="0">
                <a:latin typeface="仿宋" panose="02010609060101010101" pitchFamily="49" charset="-122"/>
                <a:ea typeface="仿宋" panose="02010609060101010101" pitchFamily="49" charset="-122"/>
              </a:rPr>
              <a:t>例题</a:t>
            </a:r>
            <a:r>
              <a:rPr lang="en-US" altLang="zh-CN" sz="3200" b="1" dirty="0" smtClean="0">
                <a:latin typeface="仿宋" panose="02010609060101010101" pitchFamily="49" charset="-122"/>
                <a:ea typeface="仿宋" panose="02010609060101010101" pitchFamily="49" charset="-122"/>
              </a:rPr>
              <a:t/>
            </a:r>
            <a:br>
              <a:rPr lang="en-US" altLang="zh-CN" sz="3200" b="1" dirty="0" smtClean="0">
                <a:latin typeface="仿宋" panose="02010609060101010101" pitchFamily="49" charset="-122"/>
                <a:ea typeface="仿宋" panose="02010609060101010101" pitchFamily="49" charset="-122"/>
              </a:rPr>
            </a:br>
            <a:r>
              <a:rPr lang="zh-CN" altLang="en-US" sz="2800" dirty="0" smtClean="0">
                <a:latin typeface="仿宋" panose="02010609060101010101" pitchFamily="49" charset="-122"/>
                <a:ea typeface="仿宋" panose="02010609060101010101" pitchFamily="49" charset="-122"/>
              </a:rPr>
              <a:t>例题</a:t>
            </a:r>
            <a:r>
              <a:rPr lang="en-US" altLang="zh-CN" sz="2800" dirty="0" smtClean="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变质量，变力问题</a:t>
            </a:r>
            <a:r>
              <a:rPr lang="en-US" altLang="zh-CN" sz="2800" dirty="0">
                <a:latin typeface="仿宋" panose="02010609060101010101" pitchFamily="49" charset="-122"/>
                <a:ea typeface="仿宋" panose="02010609060101010101" pitchFamily="49" charset="-122"/>
              </a:rPr>
              <a:t>)</a:t>
            </a:r>
            <a:endParaRPr lang="zh-CN" altLang="en-US" sz="3200" dirty="0">
              <a:latin typeface="仿宋" panose="02010609060101010101" pitchFamily="49" charset="-122"/>
              <a:ea typeface="仿宋" panose="02010609060101010101" pitchFamily="49" charset="-122"/>
            </a:endParaRPr>
          </a:p>
        </p:txBody>
      </p:sp>
      <p:sp>
        <p:nvSpPr>
          <p:cNvPr id="6" name="标题 1"/>
          <p:cNvSpPr txBox="1">
            <a:spLocks/>
          </p:cNvSpPr>
          <p:nvPr/>
        </p:nvSpPr>
        <p:spPr bwMode="auto">
          <a:xfrm>
            <a:off x="685800" y="2276872"/>
            <a:ext cx="777240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lnSpc>
                <a:spcPct val="123000"/>
              </a:lnSpc>
            </a:pPr>
            <a:r>
              <a:rPr lang="zh-CN" altLang="en-US" sz="2800" kern="0" dirty="0">
                <a:latin typeface="仿宋" panose="02010609060101010101" pitchFamily="49" charset="-122"/>
                <a:ea typeface="仿宋" panose="02010609060101010101" pitchFamily="49" charset="-122"/>
              </a:rPr>
              <a:t>长为</a:t>
            </a:r>
            <a:r>
              <a:rPr lang="en-US" altLang="zh-CN" sz="2800" kern="0" dirty="0">
                <a:latin typeface="仿宋" panose="02010609060101010101" pitchFamily="49" charset="-122"/>
                <a:ea typeface="仿宋" panose="02010609060101010101" pitchFamily="49" charset="-122"/>
              </a:rPr>
              <a:t>L</a:t>
            </a:r>
            <a:r>
              <a:rPr lang="zh-CN" altLang="en-US" sz="2800" kern="0" dirty="0">
                <a:latin typeface="仿宋" panose="02010609060101010101" pitchFamily="49" charset="-122"/>
                <a:ea typeface="仿宋" panose="02010609060101010101" pitchFamily="49" charset="-122"/>
              </a:rPr>
              <a:t>质量为</a:t>
            </a:r>
            <a:r>
              <a:rPr lang="en-US" altLang="zh-CN" sz="2800" kern="0" dirty="0">
                <a:latin typeface="仿宋" panose="02010609060101010101" pitchFamily="49" charset="-122"/>
                <a:ea typeface="仿宋" panose="02010609060101010101" pitchFamily="49" charset="-122"/>
              </a:rPr>
              <a:t>M</a:t>
            </a:r>
            <a:r>
              <a:rPr lang="zh-CN" altLang="en-US" sz="2800" kern="0" dirty="0">
                <a:latin typeface="仿宋" panose="02010609060101010101" pitchFamily="49" charset="-122"/>
                <a:ea typeface="仿宋" panose="02010609060101010101" pitchFamily="49" charset="-122"/>
              </a:rPr>
              <a:t>的均匀柔绳，盘绕在光滑的水平面上，从静止开始，以恒定加速度</a:t>
            </a:r>
            <a:r>
              <a:rPr lang="en-US" altLang="zh-CN" sz="2800" kern="0" dirty="0">
                <a:latin typeface="仿宋" panose="02010609060101010101" pitchFamily="49" charset="-122"/>
                <a:ea typeface="仿宋" panose="02010609060101010101" pitchFamily="49" charset="-122"/>
              </a:rPr>
              <a:t>a</a:t>
            </a:r>
            <a:r>
              <a:rPr lang="zh-CN" altLang="en-US" sz="2800" kern="0" dirty="0">
                <a:latin typeface="仿宋" panose="02010609060101010101" pitchFamily="49" charset="-122"/>
                <a:ea typeface="仿宋" panose="02010609060101010101" pitchFamily="49" charset="-122"/>
              </a:rPr>
              <a:t>竖直向上提绳，当提起的高度为</a:t>
            </a:r>
            <a:r>
              <a:rPr lang="en-US" altLang="zh-CN" sz="2800" i="1" kern="0" dirty="0">
                <a:latin typeface="+mn-lt"/>
                <a:ea typeface="仿宋" panose="02010609060101010101" pitchFamily="49" charset="-122"/>
              </a:rPr>
              <a:t>l</a:t>
            </a:r>
            <a:r>
              <a:rPr lang="zh-CN" altLang="en-US" sz="2800" kern="0" dirty="0">
                <a:latin typeface="仿宋" panose="02010609060101010101" pitchFamily="49" charset="-122"/>
                <a:ea typeface="仿宋" panose="02010609060101010101" pitchFamily="49" charset="-122"/>
              </a:rPr>
              <a:t>时，作用在绳端力的大小是多少？当以恒定速度</a:t>
            </a:r>
            <a:r>
              <a:rPr lang="en-US" altLang="zh-CN" sz="2800" kern="0" dirty="0">
                <a:latin typeface="仿宋" panose="02010609060101010101" pitchFamily="49" charset="-122"/>
                <a:ea typeface="仿宋" panose="02010609060101010101" pitchFamily="49" charset="-122"/>
              </a:rPr>
              <a:t>v</a:t>
            </a:r>
            <a:r>
              <a:rPr lang="zh-CN" altLang="en-US" sz="2800" kern="0" dirty="0">
                <a:latin typeface="仿宋" panose="02010609060101010101" pitchFamily="49" charset="-122"/>
                <a:ea typeface="仿宋" panose="02010609060101010101" pitchFamily="49" charset="-122"/>
              </a:rPr>
              <a:t>竖直向上提绳，当提起的高度为</a:t>
            </a:r>
            <a:r>
              <a:rPr lang="en-US" altLang="zh-CN" sz="2800" kern="0" dirty="0">
                <a:latin typeface="仿宋" panose="02010609060101010101" pitchFamily="49" charset="-122"/>
                <a:ea typeface="仿宋" panose="02010609060101010101" pitchFamily="49" charset="-122"/>
              </a:rPr>
              <a:t>l</a:t>
            </a:r>
            <a:r>
              <a:rPr lang="zh-CN" altLang="en-US" sz="2800" kern="0" dirty="0">
                <a:latin typeface="仿宋" panose="02010609060101010101" pitchFamily="49" charset="-122"/>
                <a:ea typeface="仿宋" panose="02010609060101010101" pitchFamily="49" charset="-122"/>
              </a:rPr>
              <a:t>时，作用在绳端力的大小又是多少</a:t>
            </a:r>
            <a:r>
              <a:rPr lang="zh-CN" altLang="en-US" sz="2800" kern="0" dirty="0" smtClean="0">
                <a:latin typeface="仿宋" panose="02010609060101010101" pitchFamily="49" charset="-122"/>
                <a:ea typeface="仿宋" panose="02010609060101010101" pitchFamily="49" charset="-122"/>
              </a:rPr>
              <a:t>？</a:t>
            </a:r>
            <a:endParaRPr lang="zh-CN" altLang="en-US" sz="32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338838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77</a:t>
            </a:fld>
            <a:endParaRPr lang="en-US" altLang="zh-CN"/>
          </a:p>
        </p:txBody>
      </p:sp>
      <p:sp>
        <p:nvSpPr>
          <p:cNvPr id="5" name="标题 1"/>
          <p:cNvSpPr txBox="1">
            <a:spLocks/>
          </p:cNvSpPr>
          <p:nvPr/>
        </p:nvSpPr>
        <p:spPr bwMode="auto">
          <a:xfrm>
            <a:off x="685800" y="1124744"/>
            <a:ext cx="777240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lnSpc>
                <a:spcPct val="123000"/>
              </a:lnSpc>
            </a:pPr>
            <a:r>
              <a:rPr lang="zh-CN" altLang="en-US" sz="2400" kern="0" dirty="0">
                <a:latin typeface="仿宋" panose="02010609060101010101" pitchFamily="49" charset="-122"/>
                <a:ea typeface="仿宋" panose="02010609060101010101" pitchFamily="49" charset="-122"/>
              </a:rPr>
              <a:t>解：随着绳子不断提升，被提起绳段的质量不断增大，是典型的变质量问题。这时牛顿第二定律应写成</a:t>
            </a:r>
            <a:r>
              <a:rPr lang="zh-CN" altLang="en-US" sz="2400" kern="0" dirty="0" smtClean="0">
                <a:latin typeface="仿宋" panose="02010609060101010101" pitchFamily="49" charset="-122"/>
                <a:ea typeface="仿宋" panose="02010609060101010101" pitchFamily="49" charset="-122"/>
              </a:rPr>
              <a:t>：</a:t>
            </a:r>
            <a:endParaRPr lang="zh-CN" altLang="en-US" sz="2800" kern="0" dirty="0">
              <a:latin typeface="仿宋" panose="02010609060101010101" pitchFamily="49" charset="-122"/>
              <a:ea typeface="仿宋" panose="02010609060101010101" pitchFamily="49" charset="-122"/>
            </a:endParaRPr>
          </a:p>
        </p:txBody>
      </p:sp>
      <p:pic>
        <p:nvPicPr>
          <p:cNvPr id="153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2242579"/>
            <a:ext cx="1872208" cy="1002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711483" y="3258054"/>
            <a:ext cx="7746717" cy="830997"/>
          </a:xfrm>
          <a:prstGeom prst="rect">
            <a:avLst/>
          </a:prstGeom>
        </p:spPr>
        <p:txBody>
          <a:bodyPr wrap="square">
            <a:spAutoFit/>
          </a:bodyPr>
          <a:lstStyle/>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这是牛顿第二定律</a:t>
            </a:r>
            <a:r>
              <a:rPr lang="zh-CN" altLang="zh-CN" kern="100" dirty="0" smtClean="0">
                <a:latin typeface="仿宋" panose="02010609060101010101" pitchFamily="49" charset="-122"/>
                <a:ea typeface="仿宋" panose="02010609060101010101" pitchFamily="49" charset="-122"/>
                <a:cs typeface="Times New Roman" panose="02020603050405020304" pitchFamily="18" charset="0"/>
              </a:rPr>
              <a:t>最</a:t>
            </a:r>
            <a:r>
              <a:rPr lang="zh-CN" altLang="en-US" kern="100" dirty="0">
                <a:latin typeface="仿宋" panose="02010609060101010101" pitchFamily="49" charset="-122"/>
                <a:ea typeface="仿宋" panose="02010609060101010101" pitchFamily="49" charset="-122"/>
                <a:cs typeface="Times New Roman" panose="02020603050405020304" pitchFamily="18" charset="0"/>
              </a:rPr>
              <a:t>标准</a:t>
            </a:r>
            <a:r>
              <a:rPr lang="zh-CN" altLang="zh-CN" kern="100" dirty="0" smtClean="0">
                <a:latin typeface="仿宋" panose="02010609060101010101" pitchFamily="49" charset="-122"/>
                <a:ea typeface="仿宋" panose="02010609060101010101" pitchFamily="49" charset="-122"/>
                <a:cs typeface="Times New Roman" panose="02020603050405020304" pitchFamily="18" charset="0"/>
              </a:rPr>
              <a:t>的</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写法。</a:t>
            </a:r>
            <a:r>
              <a:rPr lang="en-US" altLang="zh-CN" kern="100" dirty="0">
                <a:latin typeface="仿宋" panose="02010609060101010101" pitchFamily="49" charset="-122"/>
                <a:ea typeface="仿宋" panose="02010609060101010101" pitchFamily="49" charset="-122"/>
              </a:rPr>
              <a:t>m</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和</a:t>
            </a:r>
            <a:r>
              <a:rPr lang="en-US" altLang="zh-CN" kern="100" dirty="0">
                <a:latin typeface="仿宋" panose="02010609060101010101" pitchFamily="49" charset="-122"/>
                <a:ea typeface="仿宋" panose="02010609060101010101" pitchFamily="49" charset="-122"/>
              </a:rPr>
              <a:t>v</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都是变量，根据导数的运算法则：</a:t>
            </a:r>
            <a:endParaRPr lang="zh-CN" altLang="en-US" dirty="0">
              <a:latin typeface="仿宋" panose="02010609060101010101" pitchFamily="49" charset="-122"/>
              <a:ea typeface="仿宋" panose="02010609060101010101" pitchFamily="49" charset="-122"/>
            </a:endParaRPr>
          </a:p>
        </p:txBody>
      </p:sp>
      <p:pic>
        <p:nvPicPr>
          <p:cNvPr id="1536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5" y="4232541"/>
            <a:ext cx="2645091" cy="76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748754" y="5288340"/>
            <a:ext cx="7351637" cy="830997"/>
          </a:xfrm>
          <a:prstGeom prst="rect">
            <a:avLst/>
          </a:prstGeom>
        </p:spPr>
        <p:txBody>
          <a:bodyPr wrap="square">
            <a:spAutoFit/>
          </a:bodyPr>
          <a:lstStyle/>
          <a:p>
            <a:pPr algn="l">
              <a:spcAft>
                <a:spcPts val="0"/>
              </a:spcAft>
            </a:pPr>
            <a:r>
              <a:rPr lang="zh-CN" altLang="zh-CN" kern="100" dirty="0">
                <a:latin typeface="仿宋" panose="02010609060101010101" pitchFamily="49" charset="-122"/>
                <a:ea typeface="仿宋" panose="02010609060101010101" pitchFamily="49" charset="-122"/>
              </a:rPr>
              <a:t>被提起绳段的质量为：</a:t>
            </a:r>
            <a:r>
              <a:rPr lang="en-US" altLang="zh-CN" kern="100" dirty="0">
                <a:latin typeface="仿宋" panose="02010609060101010101" pitchFamily="49" charset="-122"/>
                <a:ea typeface="仿宋" panose="02010609060101010101" pitchFamily="49" charset="-122"/>
              </a:rPr>
              <a:t>m</a:t>
            </a:r>
            <a:r>
              <a:rPr lang="zh-CN" altLang="zh-CN" kern="100" dirty="0">
                <a:latin typeface="仿宋" panose="02010609060101010101" pitchFamily="49" charset="-122"/>
                <a:ea typeface="仿宋" panose="02010609060101010101" pitchFamily="49" charset="-122"/>
              </a:rPr>
              <a:t>＝（</a:t>
            </a:r>
            <a:r>
              <a:rPr lang="en-US" altLang="zh-CN" kern="100" dirty="0">
                <a:latin typeface="仿宋" panose="02010609060101010101" pitchFamily="49" charset="-122"/>
                <a:ea typeface="仿宋" panose="02010609060101010101" pitchFamily="49" charset="-122"/>
              </a:rPr>
              <a:t>M/L</a:t>
            </a:r>
            <a:r>
              <a:rPr lang="zh-CN" altLang="zh-CN" kern="100" dirty="0">
                <a:latin typeface="仿宋" panose="02010609060101010101" pitchFamily="49" charset="-122"/>
                <a:ea typeface="仿宋" panose="02010609060101010101" pitchFamily="49" charset="-122"/>
              </a:rPr>
              <a:t>）</a:t>
            </a:r>
            <a:r>
              <a:rPr lang="en-US" altLang="zh-CN" kern="100" dirty="0">
                <a:latin typeface="仿宋" panose="02010609060101010101" pitchFamily="49" charset="-122"/>
                <a:ea typeface="仿宋" panose="02010609060101010101" pitchFamily="49" charset="-122"/>
              </a:rPr>
              <a:t>y</a:t>
            </a:r>
            <a:endParaRPr lang="zh-CN" altLang="zh-CN" kern="100" dirty="0">
              <a:latin typeface="仿宋" panose="02010609060101010101" pitchFamily="49" charset="-122"/>
              <a:ea typeface="仿宋" panose="02010609060101010101" pitchFamily="49" charset="-122"/>
            </a:endParaRPr>
          </a:p>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被提起绳段受力为：</a:t>
            </a:r>
            <a:r>
              <a:rPr lang="en-US" altLang="zh-CN" kern="100" dirty="0">
                <a:latin typeface="仿宋" panose="02010609060101010101" pitchFamily="49" charset="-122"/>
                <a:ea typeface="仿宋" panose="02010609060101010101" pitchFamily="49" charset="-122"/>
              </a:rPr>
              <a:t>F (</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提绳的力</a:t>
            </a:r>
            <a:r>
              <a:rPr lang="en-US" altLang="zh-CN" kern="100" dirty="0">
                <a:latin typeface="仿宋" panose="02010609060101010101" pitchFamily="49" charset="-122"/>
                <a:ea typeface="仿宋" panose="02010609060101010101" pitchFamily="49" charset="-122"/>
              </a:rPr>
              <a:t>)</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mg (</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重力</a:t>
            </a:r>
            <a:r>
              <a:rPr lang="en-US" altLang="zh-CN" kern="100" dirty="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785260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78</a:t>
            </a:fld>
            <a:endParaRPr lang="en-US" altLang="zh-CN"/>
          </a:p>
        </p:txBody>
      </p:sp>
      <p:sp>
        <p:nvSpPr>
          <p:cNvPr id="5" name="矩形 4"/>
          <p:cNvSpPr/>
          <p:nvPr/>
        </p:nvSpPr>
        <p:spPr>
          <a:xfrm>
            <a:off x="755576" y="764704"/>
            <a:ext cx="2954655"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根据牛顿第二定律：</a:t>
            </a:r>
            <a:endParaRPr lang="zh-CN" altLang="en-US" dirty="0">
              <a:latin typeface="仿宋" panose="02010609060101010101" pitchFamily="49" charset="-122"/>
              <a:ea typeface="仿宋" panose="02010609060101010101" pitchFamily="49" charset="-122"/>
            </a:endParaRPr>
          </a:p>
        </p:txBody>
      </p:sp>
      <p:pic>
        <p:nvPicPr>
          <p:cNvPr id="154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1313666"/>
            <a:ext cx="2949558"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765045" y="2121043"/>
            <a:ext cx="3193502"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将</a:t>
            </a:r>
            <a:r>
              <a:rPr lang="en-US" altLang="zh-CN" kern="100" dirty="0">
                <a:latin typeface="仿宋" panose="02010609060101010101" pitchFamily="49" charset="-122"/>
                <a:ea typeface="仿宋" panose="02010609060101010101" pitchFamily="49" charset="-122"/>
              </a:rPr>
              <a:t>m</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的表示式代入得：</a:t>
            </a:r>
            <a:endParaRPr lang="zh-CN" altLang="en-US" dirty="0">
              <a:latin typeface="仿宋" panose="02010609060101010101" pitchFamily="49" charset="-122"/>
              <a:ea typeface="仿宋" panose="02010609060101010101" pitchFamily="49" charset="-122"/>
            </a:endParaRPr>
          </a:p>
        </p:txBody>
      </p:sp>
      <p:pic>
        <p:nvPicPr>
          <p:cNvPr id="1546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5782" y="2682970"/>
            <a:ext cx="4140186" cy="101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899592" y="3800371"/>
            <a:ext cx="4031873"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整理：</a:t>
            </a:r>
            <a:r>
              <a:rPr lang="en-US" altLang="zh-CN" kern="100" dirty="0" err="1">
                <a:latin typeface="仿宋" panose="02010609060101010101" pitchFamily="49" charset="-122"/>
                <a:ea typeface="仿宋" panose="02010609060101010101" pitchFamily="49" charset="-122"/>
              </a:rPr>
              <a:t>dy</a:t>
            </a:r>
            <a:r>
              <a:rPr lang="en-US" altLang="zh-CN" kern="100" dirty="0">
                <a:latin typeface="仿宋" panose="02010609060101010101" pitchFamily="49" charset="-122"/>
                <a:ea typeface="仿宋" panose="02010609060101010101" pitchFamily="49" charset="-122"/>
              </a:rPr>
              <a:t>/</a:t>
            </a:r>
            <a:r>
              <a:rPr lang="en-US" altLang="zh-CN" kern="100" dirty="0" err="1">
                <a:latin typeface="仿宋" panose="02010609060101010101" pitchFamily="49" charset="-122"/>
                <a:ea typeface="仿宋" panose="02010609060101010101" pitchFamily="49" charset="-122"/>
              </a:rPr>
              <a:t>dt</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v;  dv/</a:t>
            </a:r>
            <a:r>
              <a:rPr lang="en-US" altLang="zh-CN" kern="100" dirty="0" err="1">
                <a:latin typeface="仿宋" panose="02010609060101010101" pitchFamily="49" charset="-122"/>
                <a:ea typeface="仿宋" panose="02010609060101010101" pitchFamily="49" charset="-122"/>
              </a:rPr>
              <a:t>dt</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a</a:t>
            </a:r>
            <a:endParaRPr lang="zh-CN" altLang="en-US" dirty="0">
              <a:latin typeface="仿宋" panose="02010609060101010101" pitchFamily="49" charset="-122"/>
              <a:ea typeface="仿宋" panose="02010609060101010101" pitchFamily="49" charset="-122"/>
            </a:endParaRPr>
          </a:p>
        </p:txBody>
      </p:sp>
      <p:pic>
        <p:nvPicPr>
          <p:cNvPr id="1546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4377904"/>
            <a:ext cx="3312368" cy="790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1183" y="5270240"/>
            <a:ext cx="3009383" cy="768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899592" y="5423757"/>
            <a:ext cx="1107996"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移项：</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680700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79</a:t>
            </a:fld>
            <a:endParaRPr lang="en-US" altLang="zh-CN"/>
          </a:p>
        </p:txBody>
      </p:sp>
      <p:sp>
        <p:nvSpPr>
          <p:cNvPr id="5" name="矩形 4"/>
          <p:cNvSpPr/>
          <p:nvPr/>
        </p:nvSpPr>
        <p:spPr>
          <a:xfrm>
            <a:off x="736948" y="836712"/>
            <a:ext cx="6768752" cy="461665"/>
          </a:xfrm>
          <a:prstGeom prst="rect">
            <a:avLst/>
          </a:prstGeom>
        </p:spPr>
        <p:txBody>
          <a:bodyPr wrap="square">
            <a:spAutoFit/>
          </a:bodyPr>
          <a:lstStyle/>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上式中，</a:t>
            </a:r>
            <a:r>
              <a:rPr lang="en-US" altLang="zh-CN" kern="100" dirty="0">
                <a:latin typeface="仿宋" panose="02010609060101010101" pitchFamily="49" charset="-122"/>
                <a:ea typeface="仿宋" panose="02010609060101010101" pitchFamily="49" charset="-122"/>
              </a:rPr>
              <a:t>v</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是未知量，由于加速度是常量：</a:t>
            </a:r>
            <a:endParaRPr lang="zh-CN" altLang="en-US" dirty="0">
              <a:latin typeface="仿宋" panose="02010609060101010101" pitchFamily="49" charset="-122"/>
              <a:ea typeface="仿宋" panose="02010609060101010101" pitchFamily="49" charset="-122"/>
            </a:endParaRPr>
          </a:p>
        </p:txBody>
      </p:sp>
      <p:sp>
        <p:nvSpPr>
          <p:cNvPr id="8" name="Rectangle 4"/>
          <p:cNvSpPr>
            <a:spLocks noChangeArrowheads="1"/>
          </p:cNvSpPr>
          <p:nvPr/>
        </p:nvSpPr>
        <p:spPr bwMode="auto">
          <a:xfrm>
            <a:off x="3347864" y="14847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3684637360"/>
              </p:ext>
            </p:extLst>
          </p:nvPr>
        </p:nvGraphicFramePr>
        <p:xfrm>
          <a:off x="2411760" y="1502477"/>
          <a:ext cx="2952328" cy="2177707"/>
        </p:xfrm>
        <a:graphic>
          <a:graphicData uri="http://schemas.openxmlformats.org/presentationml/2006/ole">
            <mc:AlternateContent xmlns:mc="http://schemas.openxmlformats.org/markup-compatibility/2006">
              <mc:Choice xmlns:v="urn:schemas-microsoft-com:vml" Requires="v">
                <p:oleObj spid="_x0000_s156062" name="Equation" r:id="rId3" imgW="1384300" imgH="1054100" progId="Equation.DSMT4">
                  <p:embed/>
                </p:oleObj>
              </mc:Choice>
              <mc:Fallback>
                <p:oleObj name="Equation" r:id="rId3" imgW="1384300" imgH="10541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1502477"/>
                        <a:ext cx="2952328" cy="2177707"/>
                      </a:xfrm>
                      <a:prstGeom prst="rect">
                        <a:avLst/>
                      </a:prstGeom>
                      <a:noFill/>
                    </p:spPr>
                  </p:pic>
                </p:oleObj>
              </mc:Fallback>
            </mc:AlternateContent>
          </a:graphicData>
        </a:graphic>
      </p:graphicFrame>
      <p:sp>
        <p:nvSpPr>
          <p:cNvPr id="10" name="矩形 9"/>
          <p:cNvSpPr/>
          <p:nvPr/>
        </p:nvSpPr>
        <p:spPr>
          <a:xfrm>
            <a:off x="900436" y="3708141"/>
            <a:ext cx="7526173" cy="461665"/>
          </a:xfrm>
          <a:prstGeom prst="rect">
            <a:avLst/>
          </a:prstGeom>
        </p:spPr>
        <p:txBody>
          <a:bodyPr wrap="square">
            <a:spAutoFit/>
          </a:bodyPr>
          <a:lstStyle/>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当</a:t>
            </a:r>
            <a:r>
              <a:rPr lang="en-US" altLang="zh-CN" kern="100" dirty="0">
                <a:latin typeface="仿宋" panose="02010609060101010101" pitchFamily="49" charset="-122"/>
                <a:ea typeface="仿宋" panose="02010609060101010101" pitchFamily="49" charset="-122"/>
              </a:rPr>
              <a:t>y</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0</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时，</a:t>
            </a:r>
            <a:r>
              <a:rPr lang="en-US" altLang="zh-CN" kern="100" dirty="0">
                <a:latin typeface="仿宋" panose="02010609060101010101" pitchFamily="49" charset="-122"/>
                <a:ea typeface="仿宋" panose="02010609060101010101" pitchFamily="49" charset="-122"/>
              </a:rPr>
              <a:t>v</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0</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，得到</a:t>
            </a:r>
            <a:r>
              <a:rPr lang="en-US" altLang="zh-CN" kern="100" dirty="0">
                <a:latin typeface="仿宋" panose="02010609060101010101" pitchFamily="49" charset="-122"/>
                <a:ea typeface="仿宋" panose="02010609060101010101" pitchFamily="49" charset="-122"/>
              </a:rPr>
              <a:t> c</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0</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	  v</a:t>
            </a:r>
            <a:r>
              <a:rPr lang="en-US" altLang="zh-CN" kern="100" baseline="30000" dirty="0">
                <a:latin typeface="仿宋" panose="02010609060101010101" pitchFamily="49" charset="-122"/>
                <a:ea typeface="仿宋" panose="02010609060101010101" pitchFamily="49" charset="-122"/>
              </a:rPr>
              <a:t>2</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2ay</a:t>
            </a:r>
            <a:endParaRPr lang="zh-CN" altLang="en-US" dirty="0">
              <a:latin typeface="仿宋" panose="02010609060101010101" pitchFamily="49" charset="-122"/>
              <a:ea typeface="仿宋" panose="02010609060101010101" pitchFamily="49" charset="-122"/>
            </a:endParaRPr>
          </a:p>
        </p:txBody>
      </p:sp>
      <p:sp>
        <p:nvSpPr>
          <p:cNvPr id="11" name="Rectangle 6"/>
          <p:cNvSpPr>
            <a:spLocks noChangeArrowheads="1"/>
          </p:cNvSpPr>
          <p:nvPr/>
        </p:nvSpPr>
        <p:spPr bwMode="auto">
          <a:xfrm>
            <a:off x="1906205" y="4293095"/>
            <a:ext cx="106350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677097187"/>
              </p:ext>
            </p:extLst>
          </p:nvPr>
        </p:nvGraphicFramePr>
        <p:xfrm>
          <a:off x="1906205" y="4293096"/>
          <a:ext cx="4908670" cy="755180"/>
        </p:xfrm>
        <a:graphic>
          <a:graphicData uri="http://schemas.openxmlformats.org/presentationml/2006/ole">
            <mc:AlternateContent xmlns:mc="http://schemas.openxmlformats.org/markup-compatibility/2006">
              <mc:Choice xmlns:v="urn:schemas-microsoft-com:vml" Requires="v">
                <p:oleObj spid="_x0000_s156063" name="Equation" r:id="rId5" imgW="2425700" imgH="393700" progId="Equation.DSMT4">
                  <p:embed/>
                </p:oleObj>
              </mc:Choice>
              <mc:Fallback>
                <p:oleObj name="Equation" r:id="rId5" imgW="2425700" imgH="3937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6205" y="4293096"/>
                        <a:ext cx="4908670" cy="755180"/>
                      </a:xfrm>
                      <a:prstGeom prst="rect">
                        <a:avLst/>
                      </a:prstGeom>
                      <a:noFill/>
                    </p:spPr>
                  </p:pic>
                </p:oleObj>
              </mc:Fallback>
            </mc:AlternateContent>
          </a:graphicData>
        </a:graphic>
      </p:graphicFrame>
      <p:sp>
        <p:nvSpPr>
          <p:cNvPr id="13" name="矩形 12"/>
          <p:cNvSpPr/>
          <p:nvPr/>
        </p:nvSpPr>
        <p:spPr>
          <a:xfrm>
            <a:off x="900436" y="5186672"/>
            <a:ext cx="6702513" cy="461665"/>
          </a:xfrm>
          <a:prstGeom prst="rect">
            <a:avLst/>
          </a:prstGeom>
        </p:spPr>
        <p:txBody>
          <a:bodyPr wrap="square">
            <a:spAutoFit/>
          </a:bodyPr>
          <a:lstStyle/>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若以恒定速度</a:t>
            </a:r>
            <a:r>
              <a:rPr lang="en-US" altLang="zh-CN" kern="100" dirty="0">
                <a:latin typeface="仿宋" panose="02010609060101010101" pitchFamily="49" charset="-122"/>
                <a:ea typeface="仿宋" panose="02010609060101010101" pitchFamily="49" charset="-122"/>
              </a:rPr>
              <a:t>v</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向上提，</a:t>
            </a:r>
            <a:r>
              <a:rPr lang="en-US" altLang="zh-CN" kern="100" dirty="0">
                <a:latin typeface="仿宋" panose="02010609060101010101" pitchFamily="49" charset="-122"/>
                <a:ea typeface="仿宋" panose="02010609060101010101" pitchFamily="49" charset="-122"/>
              </a:rPr>
              <a:t>a</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0</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v</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为常量，则：</a:t>
            </a:r>
            <a:endParaRPr lang="zh-CN" altLang="en-US" dirty="0">
              <a:latin typeface="仿宋" panose="02010609060101010101" pitchFamily="49" charset="-122"/>
              <a:ea typeface="仿宋" panose="02010609060101010101" pitchFamily="49" charset="-122"/>
            </a:endParaRPr>
          </a:p>
        </p:txBody>
      </p:sp>
      <p:pic>
        <p:nvPicPr>
          <p:cNvPr id="15565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87824" y="5823248"/>
            <a:ext cx="2088232" cy="77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68081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8</a:t>
            </a:fld>
            <a:endParaRPr lang="en-US" altLang="zh-CN"/>
          </a:p>
        </p:txBody>
      </p:sp>
      <p:sp>
        <p:nvSpPr>
          <p:cNvPr id="3" name="Text Box 10"/>
          <p:cNvSpPr txBox="1">
            <a:spLocks noChangeArrowheads="1"/>
          </p:cNvSpPr>
          <p:nvPr/>
        </p:nvSpPr>
        <p:spPr bwMode="auto">
          <a:xfrm>
            <a:off x="755576" y="836712"/>
            <a:ext cx="7331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zh-CN" altLang="en-US" dirty="0" smtClean="0">
                <a:solidFill>
                  <a:srgbClr val="C00000"/>
                </a:solidFill>
                <a:latin typeface="仿宋" panose="02010609060101010101" pitchFamily="49" charset="-122"/>
                <a:ea typeface="仿宋" panose="02010609060101010101" pitchFamily="49" charset="-122"/>
              </a:rPr>
              <a:t>牛顿第一定律的意义：</a:t>
            </a:r>
            <a:endParaRPr lang="zh-CN" altLang="en-US" dirty="0">
              <a:solidFill>
                <a:srgbClr val="C00000"/>
              </a:solidFill>
              <a:latin typeface="仿宋" panose="02010609060101010101" pitchFamily="49" charset="-122"/>
              <a:ea typeface="仿宋" panose="02010609060101010101" pitchFamily="49" charset="-122"/>
            </a:endParaRPr>
          </a:p>
        </p:txBody>
      </p:sp>
      <p:sp>
        <p:nvSpPr>
          <p:cNvPr id="4" name="Text Box 11"/>
          <p:cNvSpPr txBox="1">
            <a:spLocks noChangeArrowheads="1"/>
          </p:cNvSpPr>
          <p:nvPr/>
        </p:nvSpPr>
        <p:spPr bwMode="auto">
          <a:xfrm>
            <a:off x="868090" y="1440592"/>
            <a:ext cx="67976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defRPr/>
            </a:pPr>
            <a:r>
              <a:rPr lang="zh-CN" altLang="en-US" dirty="0" smtClean="0">
                <a:solidFill>
                  <a:srgbClr val="C00000"/>
                </a:solidFill>
                <a:latin typeface="仿宋" panose="02010609060101010101" pitchFamily="49" charset="-122"/>
                <a:ea typeface="仿宋" panose="02010609060101010101" pitchFamily="49" charset="-122"/>
              </a:rPr>
              <a:t>一定存在这样的参考系，在该系中，所有不受力的物体都保持自己的速度不变。这类参考系，称为惯性参考系，或称惯性系。</a:t>
            </a:r>
            <a:endParaRPr lang="zh-CN" altLang="en-US" dirty="0">
              <a:solidFill>
                <a:srgbClr val="C00000"/>
              </a:solidFill>
              <a:latin typeface="仿宋" panose="02010609060101010101" pitchFamily="49" charset="-122"/>
              <a:ea typeface="仿宋" panose="02010609060101010101" pitchFamily="49" charset="-122"/>
            </a:endParaRPr>
          </a:p>
        </p:txBody>
      </p:sp>
      <p:sp>
        <p:nvSpPr>
          <p:cNvPr id="5" name="Text Box 10"/>
          <p:cNvSpPr txBox="1">
            <a:spLocks noChangeArrowheads="1"/>
          </p:cNvSpPr>
          <p:nvPr/>
        </p:nvSpPr>
        <p:spPr bwMode="auto">
          <a:xfrm>
            <a:off x="787117" y="3005639"/>
            <a:ext cx="7331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zh-CN" altLang="en-US" dirty="0" smtClean="0">
                <a:solidFill>
                  <a:srgbClr val="C00000"/>
                </a:solidFill>
                <a:latin typeface="仿宋" panose="02010609060101010101" pitchFamily="49" charset="-122"/>
                <a:ea typeface="仿宋" panose="02010609060101010101" pitchFamily="49" charset="-122"/>
              </a:rPr>
              <a:t>即：惯性定律断言，惯性系一定存在。</a:t>
            </a:r>
            <a:endParaRPr lang="zh-CN" altLang="en-US" dirty="0">
              <a:solidFill>
                <a:srgbClr val="C0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297379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9</a:t>
            </a:fld>
            <a:endParaRPr lang="en-US" altLang="zh-CN" dirty="0"/>
          </a:p>
        </p:txBody>
      </p:sp>
      <p:sp>
        <p:nvSpPr>
          <p:cNvPr id="3" name="Text Box 10"/>
          <p:cNvSpPr txBox="1">
            <a:spLocks noChangeArrowheads="1"/>
          </p:cNvSpPr>
          <p:nvPr/>
        </p:nvSpPr>
        <p:spPr bwMode="auto">
          <a:xfrm>
            <a:off x="611560" y="836712"/>
            <a:ext cx="7331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zh-CN" altLang="en-US" dirty="0" smtClean="0">
                <a:solidFill>
                  <a:srgbClr val="003A93"/>
                </a:solidFill>
                <a:latin typeface="仿宋" panose="02010609060101010101" pitchFamily="49" charset="-122"/>
                <a:ea typeface="仿宋" panose="02010609060101010101" pitchFamily="49" charset="-122"/>
              </a:rPr>
              <a:t>常用的惯性系（近似）：</a:t>
            </a:r>
            <a:endParaRPr lang="zh-CN" altLang="en-US" dirty="0">
              <a:solidFill>
                <a:srgbClr val="003A93"/>
              </a:solidFill>
              <a:latin typeface="仿宋" panose="02010609060101010101" pitchFamily="49" charset="-122"/>
              <a:ea typeface="仿宋" panose="02010609060101010101" pitchFamily="49" charset="-122"/>
            </a:endParaRPr>
          </a:p>
        </p:txBody>
      </p:sp>
      <p:sp>
        <p:nvSpPr>
          <p:cNvPr id="4" name="Text Box 10"/>
          <p:cNvSpPr txBox="1">
            <a:spLocks noChangeArrowheads="1"/>
          </p:cNvSpPr>
          <p:nvPr/>
        </p:nvSpPr>
        <p:spPr bwMode="auto">
          <a:xfrm>
            <a:off x="611560" y="1412776"/>
            <a:ext cx="733107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342900" indent="-342900" algn="l" eaLnBrk="1" hangingPunct="1">
              <a:lnSpc>
                <a:spcPct val="200000"/>
              </a:lnSpc>
              <a:buFont typeface="Wingdings" panose="05000000000000000000" pitchFamily="2" charset="2"/>
              <a:buChar char="Ø"/>
            </a:pPr>
            <a:r>
              <a:rPr lang="zh-CN" altLang="en-US" dirty="0" smtClean="0">
                <a:solidFill>
                  <a:srgbClr val="003A93"/>
                </a:solidFill>
                <a:latin typeface="仿宋" panose="02010609060101010101" pitchFamily="49" charset="-122"/>
                <a:ea typeface="仿宋" panose="02010609060101010101" pitchFamily="49" charset="-122"/>
              </a:rPr>
              <a:t>地面参考系</a:t>
            </a:r>
            <a:endParaRPr lang="en-US" altLang="zh-CN" dirty="0" smtClean="0">
              <a:solidFill>
                <a:srgbClr val="003A93"/>
              </a:solidFill>
              <a:latin typeface="仿宋" panose="02010609060101010101" pitchFamily="49" charset="-122"/>
              <a:ea typeface="仿宋" panose="02010609060101010101" pitchFamily="49" charset="-122"/>
            </a:endParaRPr>
          </a:p>
          <a:p>
            <a:pPr marL="342900" indent="-342900" algn="l" eaLnBrk="1" hangingPunct="1">
              <a:lnSpc>
                <a:spcPct val="200000"/>
              </a:lnSpc>
              <a:buFont typeface="Wingdings" panose="05000000000000000000" pitchFamily="2" charset="2"/>
              <a:buChar char="Ø"/>
            </a:pPr>
            <a:r>
              <a:rPr lang="zh-CN" altLang="en-US" dirty="0" smtClean="0">
                <a:solidFill>
                  <a:srgbClr val="003A93"/>
                </a:solidFill>
                <a:latin typeface="仿宋" panose="02010609060101010101" pitchFamily="49" charset="-122"/>
                <a:ea typeface="仿宋" panose="02010609060101010101" pitchFamily="49" charset="-122"/>
              </a:rPr>
              <a:t>地心参考系</a:t>
            </a:r>
            <a:endParaRPr lang="en-US" altLang="zh-CN" dirty="0" smtClean="0">
              <a:solidFill>
                <a:srgbClr val="003A93"/>
              </a:solidFill>
              <a:latin typeface="仿宋" panose="02010609060101010101" pitchFamily="49" charset="-122"/>
              <a:ea typeface="仿宋" panose="02010609060101010101" pitchFamily="49" charset="-122"/>
            </a:endParaRPr>
          </a:p>
          <a:p>
            <a:pPr marL="342900" indent="-342900" algn="l" eaLnBrk="1" hangingPunct="1">
              <a:lnSpc>
                <a:spcPct val="200000"/>
              </a:lnSpc>
              <a:buFont typeface="Wingdings" panose="05000000000000000000" pitchFamily="2" charset="2"/>
              <a:buChar char="Ø"/>
            </a:pPr>
            <a:r>
              <a:rPr lang="zh-CN" altLang="en-US" dirty="0" smtClean="0">
                <a:solidFill>
                  <a:srgbClr val="003A93"/>
                </a:solidFill>
                <a:latin typeface="仿宋" panose="02010609060101010101" pitchFamily="49" charset="-122"/>
                <a:ea typeface="仿宋" panose="02010609060101010101" pitchFamily="49" charset="-122"/>
              </a:rPr>
              <a:t>日心参考系</a:t>
            </a:r>
            <a:endParaRPr lang="en-US" altLang="zh-CN" dirty="0" smtClean="0">
              <a:solidFill>
                <a:srgbClr val="003A93"/>
              </a:solidFill>
              <a:latin typeface="仿宋" panose="02010609060101010101" pitchFamily="49" charset="-122"/>
              <a:ea typeface="仿宋" panose="02010609060101010101" pitchFamily="49" charset="-122"/>
            </a:endParaRPr>
          </a:p>
          <a:p>
            <a:pPr marL="342900" indent="-342900" algn="l" eaLnBrk="1" hangingPunct="1">
              <a:lnSpc>
                <a:spcPct val="200000"/>
              </a:lnSpc>
              <a:buFont typeface="Wingdings" panose="05000000000000000000" pitchFamily="2" charset="2"/>
              <a:buChar char="Ø"/>
            </a:pPr>
            <a:r>
              <a:rPr lang="zh-CN" altLang="en-US" dirty="0" smtClean="0">
                <a:solidFill>
                  <a:srgbClr val="003A93"/>
                </a:solidFill>
                <a:latin typeface="仿宋" panose="02010609060101010101" pitchFamily="49" charset="-122"/>
                <a:ea typeface="仿宋" panose="02010609060101010101" pitchFamily="49" charset="-122"/>
              </a:rPr>
              <a:t>恒星参考系</a:t>
            </a:r>
            <a:endParaRPr lang="zh-CN" altLang="en-US" dirty="0">
              <a:solidFill>
                <a:srgbClr val="003A93"/>
              </a:solidFill>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196752"/>
            <a:ext cx="4766048" cy="3578603"/>
          </a:xfrm>
          <a:prstGeom prst="rect">
            <a:avLst/>
          </a:prstGeom>
        </p:spPr>
      </p:pic>
      <p:sp>
        <p:nvSpPr>
          <p:cNvPr id="7" name="Text Box 10"/>
          <p:cNvSpPr txBox="1">
            <a:spLocks noChangeArrowheads="1"/>
          </p:cNvSpPr>
          <p:nvPr/>
        </p:nvSpPr>
        <p:spPr bwMode="auto">
          <a:xfrm>
            <a:off x="395536" y="4934618"/>
            <a:ext cx="7331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zh-CN" altLang="en-US" b="1" dirty="0" smtClean="0">
                <a:solidFill>
                  <a:srgbClr val="C00000"/>
                </a:solidFill>
                <a:latin typeface="仿宋" panose="02010609060101010101" pitchFamily="49" charset="-122"/>
                <a:ea typeface="仿宋" panose="02010609060101010101" pitchFamily="49" charset="-122"/>
              </a:rPr>
              <a:t>相对于惯性系做匀速直线运动的参考系是惯性系！</a:t>
            </a:r>
            <a:endParaRPr lang="zh-CN" altLang="en-US" b="1" dirty="0">
              <a:solidFill>
                <a:srgbClr val="C00000"/>
              </a:solidFill>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0438" y="5367297"/>
            <a:ext cx="2044393" cy="1490703"/>
          </a:xfrm>
          <a:prstGeom prst="rect">
            <a:avLst/>
          </a:prstGeom>
        </p:spPr>
      </p:pic>
    </p:spTree>
    <p:extLst>
      <p:ext uri="{BB962C8B-B14F-4D97-AF65-F5344CB8AC3E}">
        <p14:creationId xmlns:p14="http://schemas.microsoft.com/office/powerpoint/2010/main" val="199395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 val="ShortAnswer"/>
  <p:tag name="PROBLEMHASREMARK" val="True"/>
  <p:tag name="PROBLEMSCORE" val="5.0"/>
  <p:tag name="PROBLEMREMARK" val="根据牛顿第二定律：－ct＝m dv / dt"/>
  <p:tag name="PROBLEMVOICEALLOWED" val="False"/>
</p:tagLst>
</file>

<file path=ppt/tags/tag1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8.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9.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5.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REMARK" val="解：选取坐标系，令t=0时，x=0,y=-h,"/>
  <p:tag name="PROBLEMVOICEALLOWED" val="False"/>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8.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9.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 val="ShortAnswer"/>
  <p:tag name="PROBLEMSCORE" val="5.0"/>
  <p:tag name="PROBLEMHASREMARK" val="True"/>
  <p:tag name="PROBLEMREMARK" val="解：链条所受的力F是个变力：F＝m(x)g"/>
  <p:tag name="PROBLEMVOICEALLOWED" val="False"/>
</p:tagLst>
</file>

<file path=ppt/tags/tag4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5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2.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5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5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5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8.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7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heme/theme1.xml><?xml version="1.0" encoding="utf-8"?>
<a:theme xmlns:a="http://schemas.openxmlformats.org/drawingml/2006/main" name="nankai膜版">
  <a:themeElements>
    <a:clrScheme name="nankai膜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ankai膜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nankai膜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ankai膜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ankai膜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ankai膜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ankai膜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ankai膜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ankai膜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24782</TotalTime>
  <Words>3691</Words>
  <Application>Microsoft Office PowerPoint</Application>
  <PresentationFormat>全屏显示(4:3)</PresentationFormat>
  <Paragraphs>472</Paragraphs>
  <Slides>79</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79</vt:i4>
      </vt:variant>
    </vt:vector>
  </HeadingPairs>
  <TitlesOfParts>
    <vt:vector size="92" baseType="lpstr">
      <vt:lpstr>Microsoft Yahei</vt:lpstr>
      <vt:lpstr>仿宋</vt:lpstr>
      <vt:lpstr>黑体</vt:lpstr>
      <vt:lpstr>华文楷体</vt:lpstr>
      <vt:lpstr>华文行楷</vt:lpstr>
      <vt:lpstr>宋体</vt:lpstr>
      <vt:lpstr>Arial</vt:lpstr>
      <vt:lpstr>Calibri</vt:lpstr>
      <vt:lpstr>Times New Roman</vt:lpstr>
      <vt:lpstr>Wingdings</vt:lpstr>
      <vt:lpstr>nankai膜版</vt:lpstr>
      <vt:lpstr>Equation</vt:lpstr>
      <vt:lpstr>公式</vt:lpstr>
      <vt:lpstr>第二章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二、质量与加速度的关系</vt:lpstr>
      <vt:lpstr>三、力的独立作用原理</vt:lpstr>
      <vt:lpstr>PowerPoint 演示文稿</vt:lpstr>
      <vt:lpstr>PowerPoint 演示文稿</vt:lpstr>
      <vt:lpstr>PowerPoint 演示文稿</vt:lpstr>
      <vt:lpstr>PowerPoint 演示文稿</vt:lpstr>
      <vt:lpstr>PowerPoint 演示文稿</vt:lpstr>
      <vt:lpstr>二、量纲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非惯性参照系与惯性力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§5.牛顿力学的局限性</vt:lpstr>
      <vt:lpstr>PowerPoint 演示文稿</vt:lpstr>
      <vt:lpstr>PowerPoint 演示文稿</vt:lpstr>
      <vt:lpstr>典型例题 例题（非质点问题的处理方法）</vt:lpstr>
      <vt:lpstr>PowerPoint 演示文稿</vt:lpstr>
      <vt:lpstr>PowerPoint 演示文稿</vt:lpstr>
      <vt:lpstr>典型例题 例题（非质点问题的处理方法）</vt:lpstr>
      <vt:lpstr>PowerPoint 演示文稿</vt:lpstr>
      <vt:lpstr>PowerPoint 演示文稿</vt:lpstr>
      <vt:lpstr>典型例题 例题 (变质量，变力问题)</vt:lpstr>
      <vt:lpstr>PowerPoint 演示文稿</vt:lpstr>
      <vt:lpstr>PowerPoint 演示文稿</vt:lpstr>
      <vt:lpstr>PowerPoint 演示文稿</vt:lpstr>
    </vt:vector>
  </TitlesOfParts>
  <Company>nankai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SPR传感芯片关键技术及其 生物医学检测分析系统的研究</dc:title>
  <dc:creator>liugh</dc:creator>
  <cp:lastModifiedBy>apple</cp:lastModifiedBy>
  <cp:revision>1083</cp:revision>
  <dcterms:created xsi:type="dcterms:W3CDTF">2005-08-22T22:11:23Z</dcterms:created>
  <dcterms:modified xsi:type="dcterms:W3CDTF">2024-02-26T07:50:44Z</dcterms:modified>
</cp:coreProperties>
</file>